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sldIdLst>
    <p:sldId id="256" r:id="rId2"/>
    <p:sldId id="257" r:id="rId3"/>
    <p:sldId id="274" r:id="rId4"/>
    <p:sldId id="300" r:id="rId5"/>
    <p:sldId id="273" r:id="rId6"/>
    <p:sldId id="276" r:id="rId7"/>
    <p:sldId id="259" r:id="rId8"/>
    <p:sldId id="301" r:id="rId9"/>
    <p:sldId id="261" r:id="rId10"/>
    <p:sldId id="275" r:id="rId11"/>
    <p:sldId id="302" r:id="rId12"/>
    <p:sldId id="277" r:id="rId13"/>
    <p:sldId id="283" r:id="rId14"/>
    <p:sldId id="265" r:id="rId15"/>
    <p:sldId id="303" r:id="rId16"/>
    <p:sldId id="268" r:id="rId17"/>
    <p:sldId id="269" r:id="rId18"/>
    <p:sldId id="310" r:id="rId19"/>
    <p:sldId id="308" r:id="rId20"/>
    <p:sldId id="305" r:id="rId21"/>
    <p:sldId id="306" r:id="rId22"/>
    <p:sldId id="307" r:id="rId23"/>
    <p:sldId id="270" r:id="rId24"/>
    <p:sldId id="309" r:id="rId25"/>
    <p:sldId id="304" r:id="rId26"/>
    <p:sldId id="267" r:id="rId27"/>
  </p:sldIdLst>
  <p:sldSz cx="9144000" cy="6858000" type="screen4x3"/>
  <p:notesSz cx="6858000" cy="9144000"/>
  <p:defaultTextStyle>
    <a:defPPr>
      <a:defRPr lang="en-AU"/>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008000"/>
    <a:srgbClr val="000000"/>
    <a:srgbClr val="CC0000"/>
    <a:srgbClr val="FFFF00"/>
    <a:srgbClr val="00FF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p:normalViewPr>
  <p:slideViewPr>
    <p:cSldViewPr>
      <p:cViewPr varScale="1">
        <p:scale>
          <a:sx n="78" d="100"/>
          <a:sy n="78" d="100"/>
        </p:scale>
        <p:origin x="108"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1600200" y="3429000"/>
            <a:ext cx="6705600" cy="866775"/>
          </a:xfrm>
        </p:spPr>
        <p:txBody>
          <a:bodyPr anchor="b"/>
          <a:lstStyle>
            <a:lvl1pPr algn="l">
              <a:defRPr sz="4000"/>
            </a:lvl1pPr>
          </a:lstStyle>
          <a:p>
            <a:r>
              <a:rPr lang="en-AU" altLang="zh-CN"/>
              <a:t>Click to edit title style</a:t>
            </a:r>
          </a:p>
        </p:txBody>
      </p:sp>
      <p:sp>
        <p:nvSpPr>
          <p:cNvPr id="118787" name="Rectangle 3"/>
          <p:cNvSpPr>
            <a:spLocks noGrp="1" noChangeArrowheads="1"/>
          </p:cNvSpPr>
          <p:nvPr>
            <p:ph type="subTitle" idx="1"/>
          </p:nvPr>
        </p:nvSpPr>
        <p:spPr>
          <a:xfrm>
            <a:off x="1600200" y="4267200"/>
            <a:ext cx="6705600" cy="685800"/>
          </a:xfrm>
        </p:spPr>
        <p:txBody>
          <a:bodyPr anchor="b"/>
          <a:lstStyle>
            <a:lvl1pPr marL="0" indent="0">
              <a:buFont typeface="Wingdings" pitchFamily="2" charset="2"/>
              <a:buNone/>
              <a:defRPr sz="2800"/>
            </a:lvl1pPr>
          </a:lstStyle>
          <a:p>
            <a:r>
              <a:rPr lang="en-AU" altLang="zh-CN"/>
              <a:t>Click to edit subtitle style</a:t>
            </a:r>
          </a:p>
        </p:txBody>
      </p:sp>
    </p:spTree>
    <p:extLst>
      <p:ext uri="{BB962C8B-B14F-4D97-AF65-F5344CB8AC3E}">
        <p14:creationId xmlns:p14="http://schemas.microsoft.com/office/powerpoint/2010/main" val="3499061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984420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29450" y="304800"/>
            <a:ext cx="1885950" cy="6172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371600" y="304800"/>
            <a:ext cx="5505450" cy="6172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447128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459210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704432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371600" y="1524000"/>
            <a:ext cx="36957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219700" y="1524000"/>
            <a:ext cx="36957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454040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72494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357709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598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861271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77441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304800"/>
            <a:ext cx="75438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zh-CN" smtClean="0"/>
              <a:t>Click to edit title style</a:t>
            </a:r>
          </a:p>
        </p:txBody>
      </p:sp>
      <p:sp>
        <p:nvSpPr>
          <p:cNvPr id="1027" name="Rectangle 3"/>
          <p:cNvSpPr>
            <a:spLocks noGrp="1" noChangeArrowheads="1"/>
          </p:cNvSpPr>
          <p:nvPr>
            <p:ph type="body" idx="1"/>
          </p:nvPr>
        </p:nvSpPr>
        <p:spPr bwMode="auto">
          <a:xfrm>
            <a:off x="1371600" y="1524000"/>
            <a:ext cx="7543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zh-CN" smtClean="0"/>
              <a:t>Click to edit Master text styles</a:t>
            </a:r>
          </a:p>
          <a:p>
            <a:pPr lvl="1"/>
            <a:r>
              <a:rPr lang="en-AU" altLang="zh-CN" smtClean="0"/>
              <a:t>Second level</a:t>
            </a:r>
          </a:p>
          <a:p>
            <a:pPr lvl="2"/>
            <a:r>
              <a:rPr lang="en-AU" altLang="zh-CN" smtClean="0"/>
              <a:t>Third level		</a:t>
            </a:r>
          </a:p>
          <a:p>
            <a:pPr lvl="3"/>
            <a:r>
              <a:rPr lang="en-AU" altLang="zh-CN" smtClean="0"/>
              <a:t>Fourth level</a:t>
            </a:r>
          </a:p>
          <a:p>
            <a:pPr lvl="4"/>
            <a:r>
              <a:rPr lang="en-AU" altLang="zh-CN" smtClean="0"/>
              <a:t>Fifth level</a:t>
            </a:r>
          </a:p>
        </p:txBody>
      </p:sp>
    </p:spTree>
  </p:cSld>
  <p:clrMap bg1="dk2" tx1="lt1" bg2="dk1" tx2="lt2" accent1="accent1" accent2="accent2" accent3="accent3" accent4="accent4" accent5="accent5" accent6="accent6" hlink="hlink" folHlink="folHlink"/>
  <p:sldLayoutIdLst>
    <p:sldLayoutId id="2147483756"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defRPr>
      </a:lvl2pPr>
      <a:lvl3pPr algn="ctr" rtl="0" eaLnBrk="0" fontAlgn="base" hangingPunct="0">
        <a:spcBef>
          <a:spcPct val="0"/>
        </a:spcBef>
        <a:spcAft>
          <a:spcPct val="0"/>
        </a:spcAft>
        <a:defRPr kumimoji="1" sz="4400">
          <a:solidFill>
            <a:schemeClr val="tx2"/>
          </a:solidFill>
          <a:latin typeface="Arial" charset="0"/>
        </a:defRPr>
      </a:lvl3pPr>
      <a:lvl4pPr algn="ctr" rtl="0" eaLnBrk="0" fontAlgn="base" hangingPunct="0">
        <a:spcBef>
          <a:spcPct val="0"/>
        </a:spcBef>
        <a:spcAft>
          <a:spcPct val="0"/>
        </a:spcAft>
        <a:defRPr kumimoji="1" sz="4400">
          <a:solidFill>
            <a:schemeClr val="tx2"/>
          </a:solidFill>
          <a:latin typeface="Arial" charset="0"/>
        </a:defRPr>
      </a:lvl4pPr>
      <a:lvl5pPr algn="ctr" rtl="0" eaLnBrk="0" fontAlgn="base" hangingPunct="0">
        <a:spcBef>
          <a:spcPct val="0"/>
        </a:spcBef>
        <a:spcAft>
          <a:spcPct val="0"/>
        </a:spcAft>
        <a:defRPr kumimoji="1" sz="4400">
          <a:solidFill>
            <a:schemeClr val="tx2"/>
          </a:solidFill>
          <a:latin typeface="Arial" charset="0"/>
        </a:defRPr>
      </a:lvl5pPr>
      <a:lvl6pPr marL="457200" algn="ctr" rtl="0" eaLnBrk="0" fontAlgn="base" hangingPunct="0">
        <a:spcBef>
          <a:spcPct val="0"/>
        </a:spcBef>
        <a:spcAft>
          <a:spcPct val="0"/>
        </a:spcAft>
        <a:defRPr kumimoji="1" sz="4400">
          <a:solidFill>
            <a:schemeClr val="tx2"/>
          </a:solidFill>
          <a:latin typeface="Arial" charset="0"/>
        </a:defRPr>
      </a:lvl6pPr>
      <a:lvl7pPr marL="914400" algn="ctr" rtl="0" eaLnBrk="0" fontAlgn="base" hangingPunct="0">
        <a:spcBef>
          <a:spcPct val="0"/>
        </a:spcBef>
        <a:spcAft>
          <a:spcPct val="0"/>
        </a:spcAft>
        <a:defRPr kumimoji="1" sz="4400">
          <a:solidFill>
            <a:schemeClr val="tx2"/>
          </a:solidFill>
          <a:latin typeface="Arial" charset="0"/>
        </a:defRPr>
      </a:lvl7pPr>
      <a:lvl8pPr marL="1371600" algn="ctr" rtl="0" eaLnBrk="0" fontAlgn="base" hangingPunct="0">
        <a:spcBef>
          <a:spcPct val="0"/>
        </a:spcBef>
        <a:spcAft>
          <a:spcPct val="0"/>
        </a:spcAft>
        <a:defRPr kumimoji="1" sz="4400">
          <a:solidFill>
            <a:schemeClr val="tx2"/>
          </a:solidFill>
          <a:latin typeface="Arial" charset="0"/>
        </a:defRPr>
      </a:lvl8pPr>
      <a:lvl9pPr marL="1828800" algn="ctr" rtl="0" eaLnBrk="0" fontAlgn="base" hangingPunct="0">
        <a:spcBef>
          <a:spcPct val="0"/>
        </a:spcBef>
        <a:spcAft>
          <a:spcPct val="0"/>
        </a:spcAft>
        <a:defRPr kumimoji="1"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folHlink"/>
        </a:buClr>
        <a:buSzPct val="75000"/>
        <a:buFont typeface="Wingdings" panose="05000000000000000000" pitchFamily="2" charset="2"/>
        <a:buChar char="t"/>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5000"/>
        <a:buFont typeface="Wingdings" panose="05000000000000000000" pitchFamily="2" charset="2"/>
        <a:buChar char="t"/>
        <a:defRPr kumimoji="1" sz="2800">
          <a:solidFill>
            <a:schemeClr val="tx1"/>
          </a:solidFill>
          <a:latin typeface="+mn-lt"/>
        </a:defRPr>
      </a:lvl2pPr>
      <a:lvl3pPr marL="1143000" indent="-228600" algn="l" rtl="0" eaLnBrk="0" fontAlgn="base" hangingPunct="0">
        <a:spcBef>
          <a:spcPct val="20000"/>
        </a:spcBef>
        <a:spcAft>
          <a:spcPct val="0"/>
        </a:spcAft>
        <a:buClr>
          <a:schemeClr val="folHlink"/>
        </a:buClr>
        <a:buSzPct val="75000"/>
        <a:buFont typeface="Wingdings" panose="05000000000000000000" pitchFamily="2" charset="2"/>
        <a:buChar char="t"/>
        <a:defRPr kumimoji="1" sz="2400">
          <a:solidFill>
            <a:schemeClr val="tx1"/>
          </a:solidFill>
          <a:latin typeface="+mn-lt"/>
        </a:defRPr>
      </a:lvl3pPr>
      <a:lvl4pPr marL="1600200" indent="-228600" algn="l" rtl="0" eaLnBrk="0" fontAlgn="base" hangingPunct="0">
        <a:spcBef>
          <a:spcPct val="20000"/>
        </a:spcBef>
        <a:spcAft>
          <a:spcPct val="0"/>
        </a:spcAft>
        <a:buClr>
          <a:schemeClr val="folHlink"/>
        </a:buClr>
        <a:buSzPct val="75000"/>
        <a:buFont typeface="Wingdings" panose="05000000000000000000" pitchFamily="2" charset="2"/>
        <a:buChar char="t"/>
        <a:defRPr kumimoji="1" sz="2000">
          <a:solidFill>
            <a:schemeClr val="tx1"/>
          </a:solidFill>
          <a:latin typeface="+mn-lt"/>
        </a:defRPr>
      </a:lvl4pPr>
      <a:lvl5pPr marL="2057400" indent="-228600" algn="l" rtl="0" eaLnBrk="0" fontAlgn="base" hangingPunct="0">
        <a:spcBef>
          <a:spcPct val="20000"/>
        </a:spcBef>
        <a:spcAft>
          <a:spcPct val="0"/>
        </a:spcAft>
        <a:buClr>
          <a:schemeClr val="folHlink"/>
        </a:buClr>
        <a:buSzPct val="75000"/>
        <a:buFont typeface="Wingdings" panose="05000000000000000000" pitchFamily="2" charset="2"/>
        <a:buChar char="t"/>
        <a:defRPr kumimoji="1" sz="2000">
          <a:solidFill>
            <a:schemeClr val="tx1"/>
          </a:solidFill>
          <a:latin typeface="+mn-lt"/>
        </a:defRPr>
      </a:lvl5pPr>
      <a:lvl6pPr marL="2514600" indent="-228600" algn="l" rtl="0" eaLnBrk="0" fontAlgn="base" hangingPunct="0">
        <a:spcBef>
          <a:spcPct val="20000"/>
        </a:spcBef>
        <a:spcAft>
          <a:spcPct val="0"/>
        </a:spcAft>
        <a:buClr>
          <a:schemeClr val="folHlink"/>
        </a:buClr>
        <a:buSzPct val="75000"/>
        <a:buFont typeface="Wingdings" pitchFamily="2" charset="2"/>
        <a:buChar char="t"/>
        <a:defRPr kumimoji="1" sz="2000">
          <a:solidFill>
            <a:schemeClr val="tx1"/>
          </a:solidFill>
          <a:latin typeface="+mn-lt"/>
        </a:defRPr>
      </a:lvl6pPr>
      <a:lvl7pPr marL="2971800" indent="-228600" algn="l" rtl="0" eaLnBrk="0" fontAlgn="base" hangingPunct="0">
        <a:spcBef>
          <a:spcPct val="20000"/>
        </a:spcBef>
        <a:spcAft>
          <a:spcPct val="0"/>
        </a:spcAft>
        <a:buClr>
          <a:schemeClr val="folHlink"/>
        </a:buClr>
        <a:buSzPct val="75000"/>
        <a:buFont typeface="Wingdings" pitchFamily="2" charset="2"/>
        <a:buChar char="t"/>
        <a:defRPr kumimoji="1" sz="2000">
          <a:solidFill>
            <a:schemeClr val="tx1"/>
          </a:solidFill>
          <a:latin typeface="+mn-lt"/>
        </a:defRPr>
      </a:lvl7pPr>
      <a:lvl8pPr marL="3429000" indent="-228600" algn="l" rtl="0" eaLnBrk="0" fontAlgn="base" hangingPunct="0">
        <a:spcBef>
          <a:spcPct val="20000"/>
        </a:spcBef>
        <a:spcAft>
          <a:spcPct val="0"/>
        </a:spcAft>
        <a:buClr>
          <a:schemeClr val="folHlink"/>
        </a:buClr>
        <a:buSzPct val="75000"/>
        <a:buFont typeface="Wingdings" pitchFamily="2" charset="2"/>
        <a:buChar char="t"/>
        <a:defRPr kumimoji="1" sz="2000">
          <a:solidFill>
            <a:schemeClr val="tx1"/>
          </a:solidFill>
          <a:latin typeface="+mn-lt"/>
        </a:defRPr>
      </a:lvl8pPr>
      <a:lvl9pPr marL="3886200" indent="-228600" algn="l" rtl="0" eaLnBrk="0" fontAlgn="base" hangingPunct="0">
        <a:spcBef>
          <a:spcPct val="20000"/>
        </a:spcBef>
        <a:spcAft>
          <a:spcPct val="0"/>
        </a:spcAft>
        <a:buClr>
          <a:schemeClr val="folHlink"/>
        </a:buClr>
        <a:buSzPct val="75000"/>
        <a:buFont typeface="Wingdings" pitchFamily="2" charset="2"/>
        <a:buChar char="t"/>
        <a:defRPr kumimoji="1"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0" y="1524000"/>
            <a:ext cx="7924800" cy="1752600"/>
          </a:xfrm>
          <a:solidFill>
            <a:schemeClr val="tx2"/>
          </a:solidFill>
        </p:spPr>
        <p:txBody>
          <a:bodyPr/>
          <a:lstStyle/>
          <a:p>
            <a:pPr algn="ctr">
              <a:lnSpc>
                <a:spcPct val="120000"/>
              </a:lnSpc>
              <a:spcBef>
                <a:spcPct val="10000"/>
              </a:spcBef>
              <a:spcAft>
                <a:spcPct val="10000"/>
              </a:spcAft>
            </a:pPr>
            <a:r>
              <a:rPr lang="en-US" altLang="zh-CN" sz="2800" b="1" smtClean="0">
                <a:ea typeface="宋体" panose="02010600030101010101" pitchFamily="2" charset="-122"/>
              </a:rPr>
              <a:t>    </a:t>
            </a:r>
            <a:r>
              <a:rPr lang="en-US" altLang="zh-CN" sz="2800" b="1" smtClean="0">
                <a:solidFill>
                  <a:srgbClr val="FFFF66"/>
                </a:solidFill>
                <a:ea typeface="宋体" panose="02010600030101010101" pitchFamily="2" charset="-122"/>
              </a:rPr>
              <a:t>CADAL Training and Management System</a:t>
            </a:r>
            <a:br>
              <a:rPr lang="en-US" altLang="zh-CN" sz="2800" b="1" smtClean="0">
                <a:solidFill>
                  <a:srgbClr val="FFFF66"/>
                </a:solidFill>
                <a:ea typeface="宋体" panose="02010600030101010101" pitchFamily="2" charset="-122"/>
              </a:rPr>
            </a:br>
            <a:r>
              <a:rPr lang="en-US" altLang="zh-CN" sz="2800" b="1" smtClean="0">
                <a:solidFill>
                  <a:srgbClr val="FFFF66"/>
                </a:solidFill>
                <a:ea typeface="宋体" panose="02010600030101010101" pitchFamily="2" charset="-122"/>
              </a:rPr>
              <a:t/>
            </a:r>
            <a:br>
              <a:rPr lang="en-US" altLang="zh-CN" sz="2800" b="1" smtClean="0">
                <a:solidFill>
                  <a:srgbClr val="FFFF66"/>
                </a:solidFill>
                <a:ea typeface="宋体" panose="02010600030101010101" pitchFamily="2" charset="-122"/>
              </a:rPr>
            </a:br>
            <a:r>
              <a:rPr lang="en-US" altLang="zh-CN" sz="2800" b="1" smtClean="0">
                <a:solidFill>
                  <a:srgbClr val="FFFF66"/>
                </a:solidFill>
                <a:ea typeface="宋体" panose="02010600030101010101" pitchFamily="2" charset="-122"/>
              </a:rPr>
              <a:t>      </a:t>
            </a:r>
            <a:r>
              <a:rPr lang="en-US" altLang="zh-CN" sz="2800" b="1" smtClean="0">
                <a:solidFill>
                  <a:srgbClr val="FFFF66"/>
                </a:solidFill>
                <a:ea typeface="宋体" panose="02010600030101010101" pitchFamily="2" charset="-122"/>
              </a:rPr>
              <a:t>CADAL</a:t>
            </a:r>
            <a:r>
              <a:rPr lang="zh-CN" altLang="en-US" sz="2800" b="1" smtClean="0">
                <a:solidFill>
                  <a:srgbClr val="FFFF66"/>
                </a:solidFill>
                <a:ea typeface="宋体" panose="02010600030101010101" pitchFamily="2" charset="-122"/>
              </a:rPr>
              <a:t>二期</a:t>
            </a:r>
            <a:r>
              <a:rPr lang="zh-CN" altLang="en-US" sz="2800" b="1">
                <a:solidFill>
                  <a:srgbClr val="FFFF66"/>
                </a:solidFill>
                <a:ea typeface="宋体" panose="02010600030101010101" pitchFamily="2" charset="-122"/>
              </a:rPr>
              <a:t>建设</a:t>
            </a:r>
            <a:r>
              <a:rPr lang="zh-CN" altLang="en-US" sz="2800" b="1" smtClean="0">
                <a:solidFill>
                  <a:srgbClr val="FFFF66"/>
                </a:solidFill>
                <a:ea typeface="宋体" panose="02010600030101010101" pitchFamily="2" charset="-122"/>
              </a:rPr>
              <a:t>项目培</a:t>
            </a:r>
            <a:r>
              <a:rPr lang="zh-CN" altLang="en-US" sz="2800" b="1" smtClean="0">
                <a:solidFill>
                  <a:srgbClr val="FFFF66"/>
                </a:solidFill>
                <a:ea typeface="宋体" panose="02010600030101010101" pitchFamily="2" charset="-122"/>
              </a:rPr>
              <a:t>训管理体系</a:t>
            </a:r>
            <a:endParaRPr lang="en-US" altLang="zh-CN" sz="2800" b="1" smtClean="0">
              <a:solidFill>
                <a:srgbClr val="FFFF66"/>
              </a:solidFill>
            </a:endParaRPr>
          </a:p>
        </p:txBody>
      </p:sp>
      <p:sp>
        <p:nvSpPr>
          <p:cNvPr id="3075" name="Rectangle 3"/>
          <p:cNvSpPr>
            <a:spLocks noGrp="1" noChangeArrowheads="1"/>
          </p:cNvSpPr>
          <p:nvPr>
            <p:ph type="subTitle" idx="1"/>
          </p:nvPr>
        </p:nvSpPr>
        <p:spPr>
          <a:xfrm>
            <a:off x="2362200" y="4267200"/>
            <a:ext cx="4267200" cy="1676400"/>
          </a:xfrm>
        </p:spPr>
        <p:txBody>
          <a:bodyPr/>
          <a:lstStyle/>
          <a:p>
            <a:pPr algn="ctr">
              <a:lnSpc>
                <a:spcPct val="110000"/>
              </a:lnSpc>
              <a:spcAft>
                <a:spcPct val="20000"/>
              </a:spcAft>
            </a:pPr>
            <a:r>
              <a:rPr lang="zh-CN" altLang="en-GB" sz="2400" smtClean="0">
                <a:solidFill>
                  <a:schemeClr val="bg2"/>
                </a:solidFill>
                <a:latin typeface="华文行楷" panose="02010800040101010101" pitchFamily="2" charset="-122"/>
                <a:ea typeface="华文行楷" panose="02010800040101010101" pitchFamily="2" charset="-122"/>
              </a:rPr>
              <a:t>郑巧英</a:t>
            </a:r>
          </a:p>
          <a:p>
            <a:pPr algn="ctr">
              <a:lnSpc>
                <a:spcPct val="110000"/>
              </a:lnSpc>
              <a:spcAft>
                <a:spcPct val="20000"/>
              </a:spcAft>
            </a:pPr>
            <a:r>
              <a:rPr lang="zh-CN" altLang="en-GB" sz="2400" smtClean="0">
                <a:solidFill>
                  <a:schemeClr val="bg2"/>
                </a:solidFill>
                <a:latin typeface="华文行楷" panose="02010800040101010101" pitchFamily="2" charset="-122"/>
                <a:ea typeface="华文行楷" panose="02010800040101010101" pitchFamily="2" charset="-122"/>
              </a:rPr>
              <a:t>上海交通大学图书馆</a:t>
            </a:r>
          </a:p>
          <a:p>
            <a:pPr algn="ctr">
              <a:lnSpc>
                <a:spcPct val="110000"/>
              </a:lnSpc>
              <a:spcAft>
                <a:spcPct val="20000"/>
              </a:spcAft>
            </a:pPr>
            <a:r>
              <a:rPr lang="en-GB" altLang="zh-CN" sz="2400" smtClean="0">
                <a:solidFill>
                  <a:schemeClr val="bg2"/>
                </a:solidFill>
                <a:latin typeface="Times New Roman" panose="02020603050405020304" pitchFamily="18" charset="0"/>
                <a:ea typeface="华文行楷" panose="02010800040101010101" pitchFamily="2" charset="-122"/>
              </a:rPr>
              <a:t>2011</a:t>
            </a:r>
            <a:r>
              <a:rPr lang="zh-CN" altLang="en-GB" sz="2400" smtClean="0">
                <a:solidFill>
                  <a:schemeClr val="bg2"/>
                </a:solidFill>
                <a:latin typeface="Times New Roman" panose="02020603050405020304" pitchFamily="18" charset="0"/>
                <a:ea typeface="华文行楷" panose="02010800040101010101" pitchFamily="2" charset="-122"/>
              </a:rPr>
              <a:t>年</a:t>
            </a:r>
            <a:r>
              <a:rPr lang="en-GB" altLang="zh-CN" sz="2400" smtClean="0">
                <a:solidFill>
                  <a:schemeClr val="bg2"/>
                </a:solidFill>
                <a:latin typeface="Times New Roman" panose="02020603050405020304" pitchFamily="18" charset="0"/>
                <a:ea typeface="华文行楷" panose="02010800040101010101" pitchFamily="2" charset="-122"/>
              </a:rPr>
              <a:t>3</a:t>
            </a:r>
            <a:r>
              <a:rPr lang="zh-CN" altLang="en-GB" sz="2400" smtClean="0">
                <a:solidFill>
                  <a:schemeClr val="bg2"/>
                </a:solidFill>
                <a:latin typeface="华文行楷" panose="02010800040101010101" pitchFamily="2" charset="-122"/>
                <a:ea typeface="华文行楷" panose="02010800040101010101" pitchFamily="2" charset="-122"/>
              </a:rPr>
              <a:t>月</a:t>
            </a:r>
            <a:endParaRPr lang="zh-CN" altLang="en-US" sz="2400" smtClean="0">
              <a:solidFill>
                <a:schemeClr val="bg2"/>
              </a:solidFill>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a:xfrm>
            <a:off x="1371600" y="304800"/>
            <a:ext cx="5257800" cy="874713"/>
          </a:xfrm>
        </p:spPr>
        <p:txBody>
          <a:bodyPr/>
          <a:lstStyle/>
          <a:p>
            <a:r>
              <a:rPr lang="zh-CN" altLang="en-US" smtClean="0">
                <a:ea typeface="宋体" panose="02010600030101010101" pitchFamily="2" charset="-122"/>
              </a:rPr>
              <a:t>培训体系</a:t>
            </a:r>
            <a:r>
              <a:rPr lang="en-US" altLang="zh-CN" smtClean="0">
                <a:ea typeface="宋体" panose="02010600030101010101" pitchFamily="2" charset="-122"/>
              </a:rPr>
              <a:t>-</a:t>
            </a:r>
            <a:r>
              <a:rPr lang="zh-CN" altLang="en-US" sz="3600" smtClean="0">
                <a:ea typeface="宋体" panose="02010600030101010101" pitchFamily="2" charset="-122"/>
              </a:rPr>
              <a:t>类型</a:t>
            </a:r>
          </a:p>
        </p:txBody>
      </p:sp>
      <p:sp>
        <p:nvSpPr>
          <p:cNvPr id="12291" name="内容占位符 2"/>
          <p:cNvSpPr>
            <a:spLocks noGrp="1"/>
          </p:cNvSpPr>
          <p:nvPr>
            <p:ph idx="1"/>
          </p:nvPr>
        </p:nvSpPr>
        <p:spPr>
          <a:xfrm>
            <a:off x="457200" y="1371600"/>
            <a:ext cx="8229600" cy="5029200"/>
          </a:xfrm>
        </p:spPr>
        <p:txBody>
          <a:bodyPr/>
          <a:lstStyle/>
          <a:p>
            <a:pPr>
              <a:lnSpc>
                <a:spcPct val="110000"/>
              </a:lnSpc>
              <a:spcAft>
                <a:spcPct val="10000"/>
              </a:spcAft>
            </a:pPr>
            <a:r>
              <a:rPr lang="zh-CN" altLang="en-US" sz="2400" b="1" u="sng" smtClean="0">
                <a:solidFill>
                  <a:schemeClr val="folHlink"/>
                </a:solidFill>
                <a:ea typeface="宋体" panose="02010600030101010101" pitchFamily="2" charset="-122"/>
              </a:rPr>
              <a:t>资源加工方面</a:t>
            </a:r>
            <a:endParaRPr lang="zh-CN" altLang="en-US" sz="2400" b="1" smtClean="0">
              <a:solidFill>
                <a:schemeClr val="folHlink"/>
              </a:solidFill>
              <a:ea typeface="宋体" panose="02010600030101010101" pitchFamily="2" charset="-122"/>
            </a:endParaRPr>
          </a:p>
          <a:p>
            <a:pPr lvl="1">
              <a:lnSpc>
                <a:spcPct val="110000"/>
              </a:lnSpc>
              <a:spcAft>
                <a:spcPct val="10000"/>
              </a:spcAft>
            </a:pPr>
            <a:r>
              <a:rPr lang="zh-CN" altLang="en-US" sz="2200" b="1" smtClean="0">
                <a:solidFill>
                  <a:schemeClr val="bg2"/>
                </a:solidFill>
                <a:ea typeface="宋体" panose="02010600030101010101" pitchFamily="2" charset="-122"/>
              </a:rPr>
              <a:t>根据</a:t>
            </a:r>
            <a:r>
              <a:rPr lang="en-US" altLang="zh-CN" sz="2200" b="1" smtClean="0">
                <a:solidFill>
                  <a:schemeClr val="bg2"/>
                </a:solidFill>
                <a:ea typeface="宋体" panose="02010600030101010101" pitchFamily="2" charset="-122"/>
              </a:rPr>
              <a:t>CADAL</a:t>
            </a:r>
            <a:r>
              <a:rPr lang="zh-CN" altLang="en-US" sz="2200" b="1" smtClean="0">
                <a:solidFill>
                  <a:schemeClr val="bg2"/>
                </a:solidFill>
                <a:ea typeface="宋体" panose="02010600030101010101" pitchFamily="2" charset="-122"/>
              </a:rPr>
              <a:t>项目的资源建设、资源加工和资源整合的需求，举办相关培训</a:t>
            </a:r>
          </a:p>
          <a:p>
            <a:pPr>
              <a:lnSpc>
                <a:spcPct val="110000"/>
              </a:lnSpc>
              <a:spcAft>
                <a:spcPct val="10000"/>
              </a:spcAft>
            </a:pPr>
            <a:r>
              <a:rPr lang="zh-CN" altLang="en-US" sz="2400" b="1" u="sng" smtClean="0">
                <a:solidFill>
                  <a:schemeClr val="folHlink"/>
                </a:solidFill>
                <a:ea typeface="宋体" panose="02010600030101010101" pitchFamily="2" charset="-122"/>
              </a:rPr>
              <a:t>技术方面</a:t>
            </a:r>
            <a:endParaRPr lang="zh-CN" altLang="en-US" sz="2400" b="1" smtClean="0">
              <a:solidFill>
                <a:schemeClr val="folHlink"/>
              </a:solidFill>
              <a:ea typeface="宋体" panose="02010600030101010101" pitchFamily="2" charset="-122"/>
            </a:endParaRPr>
          </a:p>
          <a:p>
            <a:pPr lvl="1">
              <a:lnSpc>
                <a:spcPct val="110000"/>
              </a:lnSpc>
              <a:spcAft>
                <a:spcPct val="10000"/>
              </a:spcAft>
            </a:pPr>
            <a:r>
              <a:rPr lang="zh-CN" altLang="en-US" sz="2200" b="1" smtClean="0">
                <a:solidFill>
                  <a:schemeClr val="bg2"/>
                </a:solidFill>
                <a:ea typeface="宋体" panose="02010600030101010101" pitchFamily="2" charset="-122"/>
              </a:rPr>
              <a:t>根据数字图书馆的技术开发、技术应用和技术与服务的整合等内容的培训。（第一期已于</a:t>
            </a:r>
            <a:r>
              <a:rPr lang="en-US" altLang="zh-CN" sz="2200" b="1" smtClean="0">
                <a:solidFill>
                  <a:schemeClr val="bg2"/>
                </a:solidFill>
                <a:ea typeface="宋体" panose="02010600030101010101" pitchFamily="2" charset="-122"/>
              </a:rPr>
              <a:t>2010</a:t>
            </a:r>
            <a:r>
              <a:rPr lang="zh-CN" altLang="en-US" sz="2200" b="1" smtClean="0">
                <a:solidFill>
                  <a:schemeClr val="bg2"/>
                </a:solidFill>
                <a:ea typeface="宋体" panose="02010600030101010101" pitchFamily="2" charset="-122"/>
              </a:rPr>
              <a:t>年</a:t>
            </a:r>
            <a:r>
              <a:rPr lang="en-US" altLang="zh-CN" sz="2200" b="1" smtClean="0">
                <a:solidFill>
                  <a:schemeClr val="bg2"/>
                </a:solidFill>
                <a:ea typeface="宋体" panose="02010600030101010101" pitchFamily="2" charset="-122"/>
              </a:rPr>
              <a:t>12</a:t>
            </a:r>
            <a:r>
              <a:rPr lang="zh-CN" altLang="en-US" sz="2200" b="1" smtClean="0">
                <a:solidFill>
                  <a:schemeClr val="bg2"/>
                </a:solidFill>
                <a:ea typeface="宋体" panose="02010600030101010101" pitchFamily="2" charset="-122"/>
              </a:rPr>
              <a:t>月完成）</a:t>
            </a:r>
          </a:p>
          <a:p>
            <a:pPr>
              <a:lnSpc>
                <a:spcPct val="110000"/>
              </a:lnSpc>
              <a:spcAft>
                <a:spcPct val="10000"/>
              </a:spcAft>
            </a:pPr>
            <a:r>
              <a:rPr lang="zh-CN" altLang="en-US" sz="2400" b="1" u="sng" smtClean="0">
                <a:solidFill>
                  <a:schemeClr val="folHlink"/>
                </a:solidFill>
                <a:ea typeface="宋体" panose="02010600030101010101" pitchFamily="2" charset="-122"/>
              </a:rPr>
              <a:t>访问考察</a:t>
            </a:r>
            <a:endParaRPr lang="zh-CN" altLang="en-US" sz="2400" b="1" smtClean="0">
              <a:solidFill>
                <a:schemeClr val="folHlink"/>
              </a:solidFill>
              <a:ea typeface="宋体" panose="02010600030101010101" pitchFamily="2" charset="-122"/>
            </a:endParaRPr>
          </a:p>
          <a:p>
            <a:pPr lvl="1">
              <a:lnSpc>
                <a:spcPct val="110000"/>
              </a:lnSpc>
              <a:spcAft>
                <a:spcPct val="10000"/>
              </a:spcAft>
            </a:pPr>
            <a:r>
              <a:rPr lang="zh-CN" altLang="en-US" sz="2200" b="1" smtClean="0">
                <a:solidFill>
                  <a:schemeClr val="bg2"/>
                </a:solidFill>
                <a:ea typeface="宋体" panose="02010600030101010101" pitchFamily="2" charset="-122"/>
              </a:rPr>
              <a:t>根据业务发展需要，组织来自不同地域、不同级别的高校图书馆的若干馆员到相对发达和先进的图书馆进行短期访问、学习</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04800"/>
            <a:ext cx="7543800" cy="874713"/>
          </a:xfrm>
        </p:spPr>
        <p:txBody>
          <a:bodyPr/>
          <a:lstStyle/>
          <a:p>
            <a:r>
              <a:rPr lang="zh-CN" altLang="en-US" smtClean="0">
                <a:ea typeface="宋体" panose="02010600030101010101" pitchFamily="2" charset="-122"/>
              </a:rPr>
              <a:t>培训体系</a:t>
            </a:r>
            <a:r>
              <a:rPr lang="en-US" altLang="zh-CN" smtClean="0">
                <a:ea typeface="宋体" panose="02010600030101010101" pitchFamily="2" charset="-122"/>
              </a:rPr>
              <a:t>-</a:t>
            </a:r>
            <a:r>
              <a:rPr lang="zh-CN" altLang="en-US" sz="3600" smtClean="0">
                <a:ea typeface="宋体" panose="02010600030101010101" pitchFamily="2" charset="-122"/>
              </a:rPr>
              <a:t>内容</a:t>
            </a:r>
          </a:p>
        </p:txBody>
      </p:sp>
      <p:graphicFrame>
        <p:nvGraphicFramePr>
          <p:cNvPr id="65600" name="Group 64"/>
          <p:cNvGraphicFramePr>
            <a:graphicFrameLocks noGrp="1"/>
          </p:cNvGraphicFramePr>
          <p:nvPr/>
        </p:nvGraphicFramePr>
        <p:xfrm>
          <a:off x="304800" y="1325563"/>
          <a:ext cx="8686800" cy="5532437"/>
        </p:xfrm>
        <a:graphic>
          <a:graphicData uri="http://schemas.openxmlformats.org/drawingml/2006/table">
            <a:tbl>
              <a:tblPr/>
              <a:tblGrid>
                <a:gridCol w="4917057">
                  <a:extLst>
                    <a:ext uri="{9D8B030D-6E8A-4147-A177-3AD203B41FA5}">
                      <a16:colId xmlns:a16="http://schemas.microsoft.com/office/drawing/2014/main" val="20000"/>
                    </a:ext>
                  </a:extLst>
                </a:gridCol>
                <a:gridCol w="3769743">
                  <a:extLst>
                    <a:ext uri="{9D8B030D-6E8A-4147-A177-3AD203B41FA5}">
                      <a16:colId xmlns:a16="http://schemas.microsoft.com/office/drawing/2014/main" val="20001"/>
                    </a:ext>
                  </a:extLst>
                </a:gridCol>
              </a:tblGrid>
              <a:tr h="533431">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1" lang="zh-CN" altLang="en-US" sz="2200" b="1" i="0" u="none" strike="noStrike" cap="none" normalizeH="0" baseline="0" dirty="0" smtClean="0">
                          <a:ln>
                            <a:noFill/>
                          </a:ln>
                          <a:solidFill>
                            <a:srgbClr val="008000"/>
                          </a:solidFill>
                          <a:effectLst/>
                          <a:latin typeface="Arial" charset="0"/>
                          <a:ea typeface="宋体" pitchFamily="2" charset="-122"/>
                        </a:rPr>
                        <a:t>资源系列（建议）</a:t>
                      </a:r>
                      <a:endParaRPr kumimoji="1" lang="zh-CN" altLang="en-US" sz="2000" b="1" i="0" u="none" strike="noStrike" cap="none" normalizeH="0" baseline="0" dirty="0" smtClean="0">
                        <a:ln>
                          <a:noFill/>
                        </a:ln>
                        <a:solidFill>
                          <a:srgbClr val="008000"/>
                        </a:solidFill>
                        <a:effectLst/>
                        <a:latin typeface="Arial" charset="0"/>
                        <a:ea typeface="宋体" pitchFamily="2" charset="-122"/>
                      </a:endParaRPr>
                    </a:p>
                  </a:txBody>
                  <a:tcPr marT="45723" marB="4572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1" lang="zh-CN" altLang="en-US" sz="2200" b="1" i="0" u="none" strike="noStrike" cap="none" normalizeH="0" baseline="0" dirty="0" smtClean="0">
                          <a:ln>
                            <a:noFill/>
                          </a:ln>
                          <a:solidFill>
                            <a:srgbClr val="008000"/>
                          </a:solidFill>
                          <a:effectLst/>
                          <a:latin typeface="Arial" charset="0"/>
                          <a:ea typeface="宋体" pitchFamily="2" charset="-122"/>
                        </a:rPr>
                        <a:t>技术系列（建议）</a:t>
                      </a:r>
                      <a:endParaRPr kumimoji="1" lang="zh-CN" altLang="en-US" sz="2000" b="1" i="0" u="none" strike="noStrike" cap="none" normalizeH="0" baseline="0" dirty="0" smtClean="0">
                        <a:ln>
                          <a:noFill/>
                        </a:ln>
                        <a:solidFill>
                          <a:srgbClr val="008000"/>
                        </a:solidFill>
                        <a:effectLst/>
                        <a:latin typeface="Arial" charset="0"/>
                        <a:ea typeface="宋体" pitchFamily="2" charset="-122"/>
                      </a:endParaRPr>
                    </a:p>
                  </a:txBody>
                  <a:tcPr marT="45723" marB="4572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2313565">
                <a:tc>
                  <a:txBody>
                    <a:bodyPr/>
                    <a:lstStyle/>
                    <a:p>
                      <a:pPr marL="0" marR="0" lvl="0" indent="0" algn="l" defTabSz="914400" rtl="0" eaLnBrk="0" fontAlgn="base" latinLnBrk="0" hangingPunct="0">
                        <a:lnSpc>
                          <a:spcPct val="110000"/>
                        </a:lnSpc>
                        <a:spcBef>
                          <a:spcPct val="10000"/>
                        </a:spcBef>
                        <a:spcAft>
                          <a:spcPct val="10000"/>
                        </a:spcAft>
                        <a:buClr>
                          <a:schemeClr val="folHlink"/>
                        </a:buClr>
                        <a:buSzPct val="75000"/>
                        <a:buFont typeface="Wingdings" pitchFamily="2" charset="2"/>
                        <a:buNone/>
                        <a:tabLst/>
                      </a:pPr>
                      <a:r>
                        <a:rPr kumimoji="1" lang="en-US" altLang="zh-CN" sz="2000" b="1" i="0" u="none" strike="noStrike" cap="none" normalizeH="0" baseline="0" dirty="0" smtClean="0">
                          <a:ln>
                            <a:noFill/>
                          </a:ln>
                          <a:solidFill>
                            <a:schemeClr val="bg2"/>
                          </a:solidFill>
                          <a:effectLst/>
                          <a:latin typeface="Arial" charset="0"/>
                          <a:ea typeface="宋体" pitchFamily="2" charset="-122"/>
                        </a:rPr>
                        <a:t>CADAL</a:t>
                      </a:r>
                      <a:r>
                        <a:rPr kumimoji="1" lang="zh-CN" altLang="en-US" sz="2000" b="1" i="0" u="none" strike="noStrike" cap="none" normalizeH="0" baseline="0" dirty="0" smtClean="0">
                          <a:ln>
                            <a:noFill/>
                          </a:ln>
                          <a:solidFill>
                            <a:schemeClr val="bg2"/>
                          </a:solidFill>
                          <a:effectLst/>
                          <a:latin typeface="Arial" charset="0"/>
                          <a:ea typeface="宋体" pitchFamily="2" charset="-122"/>
                        </a:rPr>
                        <a:t>项目数据制作格式规范</a:t>
                      </a:r>
                      <a:r>
                        <a:rPr kumimoji="1" lang="zh-CN" altLang="en-US" sz="2000" b="0" i="0" u="none" strike="noStrike" cap="none" normalizeH="0" baseline="0" dirty="0" smtClean="0">
                          <a:ln>
                            <a:noFill/>
                          </a:ln>
                          <a:solidFill>
                            <a:schemeClr val="tx1"/>
                          </a:solidFill>
                          <a:effectLst/>
                          <a:latin typeface="Arial" charset="0"/>
                          <a:ea typeface="宋体" pitchFamily="2" charset="-122"/>
                        </a:rPr>
                        <a:t> </a:t>
                      </a:r>
                      <a:endParaRPr kumimoji="1" lang="zh-CN" altLang="en-US" sz="2000" b="1" i="0" u="none" strike="noStrike" cap="none" normalizeH="0" baseline="0" dirty="0" smtClean="0">
                        <a:ln>
                          <a:noFill/>
                        </a:ln>
                        <a:solidFill>
                          <a:schemeClr val="bg2"/>
                        </a:solidFill>
                        <a:effectLst/>
                        <a:latin typeface="Arial" charset="0"/>
                        <a:ea typeface="宋体" pitchFamily="2" charset="-122"/>
                      </a:endParaRPr>
                    </a:p>
                    <a:p>
                      <a:pPr marL="0" marR="0" lvl="0" indent="0" algn="l" defTabSz="914400" rtl="0" eaLnBrk="0" fontAlgn="base" latinLnBrk="0" hangingPunct="0">
                        <a:lnSpc>
                          <a:spcPct val="110000"/>
                        </a:lnSpc>
                        <a:spcBef>
                          <a:spcPct val="10000"/>
                        </a:spcBef>
                        <a:spcAft>
                          <a:spcPct val="10000"/>
                        </a:spcAft>
                        <a:buClr>
                          <a:schemeClr val="folHlink"/>
                        </a:buClr>
                        <a:buSzPct val="75000"/>
                        <a:buFont typeface="Wingdings" pitchFamily="2" charset="2"/>
                        <a:buNone/>
                        <a:tabLst/>
                      </a:pPr>
                      <a:r>
                        <a:rPr kumimoji="1" lang="en-US" altLang="zh-CN" sz="2000" b="1" i="0" u="none" strike="noStrike" cap="none" normalizeH="0" baseline="0" dirty="0" smtClean="0">
                          <a:ln>
                            <a:noFill/>
                          </a:ln>
                          <a:solidFill>
                            <a:schemeClr val="bg2"/>
                          </a:solidFill>
                          <a:effectLst/>
                          <a:latin typeface="Arial" charset="0"/>
                          <a:ea typeface="宋体" pitchFamily="2" charset="-122"/>
                        </a:rPr>
                        <a:t>CADAL</a:t>
                      </a:r>
                      <a:r>
                        <a:rPr kumimoji="1" lang="zh-CN" altLang="en-US" sz="2000" b="1" i="0" u="none" strike="noStrike" cap="none" normalizeH="0" baseline="0" dirty="0" smtClean="0">
                          <a:ln>
                            <a:noFill/>
                          </a:ln>
                          <a:solidFill>
                            <a:schemeClr val="bg2"/>
                          </a:solidFill>
                          <a:effectLst/>
                          <a:latin typeface="Arial" charset="0"/>
                          <a:ea typeface="宋体" pitchFamily="2" charset="-122"/>
                        </a:rPr>
                        <a:t>项目数据制作方法</a:t>
                      </a:r>
                    </a:p>
                    <a:p>
                      <a:pPr marL="0" marR="0" lvl="0" indent="0" algn="l" defTabSz="914400" rtl="0" eaLnBrk="0" fontAlgn="base" latinLnBrk="0" hangingPunct="0">
                        <a:lnSpc>
                          <a:spcPct val="110000"/>
                        </a:lnSpc>
                        <a:spcBef>
                          <a:spcPct val="10000"/>
                        </a:spcBef>
                        <a:spcAft>
                          <a:spcPct val="10000"/>
                        </a:spcAft>
                        <a:buClr>
                          <a:schemeClr val="folHlink"/>
                        </a:buClr>
                        <a:buSzPct val="75000"/>
                        <a:buFont typeface="Wingdings" pitchFamily="2" charset="2"/>
                        <a:buNone/>
                        <a:tabLst/>
                      </a:pPr>
                      <a:r>
                        <a:rPr kumimoji="1" lang="en-US" altLang="zh-CN" sz="2000" b="1" i="0" u="none" strike="noStrike" cap="none" normalizeH="0" baseline="0" dirty="0" smtClean="0">
                          <a:ln>
                            <a:noFill/>
                          </a:ln>
                          <a:solidFill>
                            <a:schemeClr val="bg2"/>
                          </a:solidFill>
                          <a:effectLst/>
                          <a:latin typeface="Arial" charset="0"/>
                          <a:ea typeface="宋体" pitchFamily="2" charset="-122"/>
                        </a:rPr>
                        <a:t>CADAL</a:t>
                      </a:r>
                      <a:r>
                        <a:rPr kumimoji="1" lang="zh-CN" altLang="en-US" sz="2000" b="1" i="0" u="none" strike="noStrike" cap="none" normalizeH="0" baseline="0" dirty="0" smtClean="0">
                          <a:ln>
                            <a:noFill/>
                          </a:ln>
                          <a:solidFill>
                            <a:schemeClr val="bg2"/>
                          </a:solidFill>
                          <a:effectLst/>
                          <a:latin typeface="Arial" charset="0"/>
                          <a:ea typeface="宋体" pitchFamily="2" charset="-122"/>
                        </a:rPr>
                        <a:t>项目数据制作质量控制</a:t>
                      </a:r>
                    </a:p>
                    <a:p>
                      <a:pPr marL="0" marR="0" lvl="0" indent="0" algn="l" defTabSz="914400" rtl="0" eaLnBrk="0" fontAlgn="base" latinLnBrk="0" hangingPunct="0">
                        <a:lnSpc>
                          <a:spcPct val="110000"/>
                        </a:lnSpc>
                        <a:spcBef>
                          <a:spcPct val="10000"/>
                        </a:spcBef>
                        <a:spcAft>
                          <a:spcPct val="10000"/>
                        </a:spcAft>
                        <a:buClr>
                          <a:schemeClr val="folHlink"/>
                        </a:buClr>
                        <a:buSzPct val="75000"/>
                        <a:buFont typeface="Wingdings" pitchFamily="2" charset="2"/>
                        <a:buNone/>
                        <a:tabLst/>
                      </a:pPr>
                      <a:r>
                        <a:rPr kumimoji="1" lang="en-US" altLang="zh-CN" sz="2000" b="1" i="0" u="none" strike="noStrike" cap="none" normalizeH="0" baseline="0" dirty="0" smtClean="0">
                          <a:ln>
                            <a:noFill/>
                          </a:ln>
                          <a:solidFill>
                            <a:schemeClr val="bg2"/>
                          </a:solidFill>
                          <a:effectLst/>
                          <a:latin typeface="Arial" charset="0"/>
                          <a:ea typeface="宋体" pitchFamily="2" charset="-122"/>
                        </a:rPr>
                        <a:t>CADAL</a:t>
                      </a:r>
                      <a:r>
                        <a:rPr kumimoji="1" lang="zh-CN" altLang="en-US" sz="2000" b="1" i="0" u="none" strike="noStrike" cap="none" normalizeH="0" baseline="0" dirty="0" smtClean="0">
                          <a:ln>
                            <a:noFill/>
                          </a:ln>
                          <a:solidFill>
                            <a:schemeClr val="bg2"/>
                          </a:solidFill>
                          <a:effectLst/>
                          <a:latin typeface="Arial" charset="0"/>
                          <a:ea typeface="宋体" pitchFamily="2" charset="-122"/>
                        </a:rPr>
                        <a:t>项目数据制作高级技能</a:t>
                      </a:r>
                      <a:endParaRPr kumimoji="1" lang="en-US" altLang="zh-CN" sz="2000" b="1" i="0" u="none" strike="noStrike" cap="none" normalizeH="0" baseline="0" dirty="0" smtClean="0">
                        <a:ln>
                          <a:noFill/>
                        </a:ln>
                        <a:solidFill>
                          <a:schemeClr val="bg2"/>
                        </a:solidFill>
                        <a:effectLst/>
                        <a:latin typeface="Arial" charset="0"/>
                        <a:ea typeface="宋体" pitchFamily="2" charset="-122"/>
                      </a:endParaRPr>
                    </a:p>
                    <a:p>
                      <a:pPr marL="0" marR="0" lvl="0" indent="0" algn="l" defTabSz="914400" rtl="0" eaLnBrk="0" fontAlgn="base" latinLnBrk="0" hangingPunct="0">
                        <a:lnSpc>
                          <a:spcPct val="110000"/>
                        </a:lnSpc>
                        <a:spcBef>
                          <a:spcPct val="10000"/>
                        </a:spcBef>
                        <a:spcAft>
                          <a:spcPct val="10000"/>
                        </a:spcAft>
                        <a:buClr>
                          <a:schemeClr val="folHlink"/>
                        </a:buClr>
                        <a:buSzPct val="75000"/>
                        <a:buFont typeface="Wingdings" pitchFamily="2" charset="2"/>
                        <a:buNone/>
                        <a:tabLst/>
                      </a:pPr>
                      <a:r>
                        <a:rPr kumimoji="1" lang="en-US" altLang="zh-CN" sz="2000" b="1" i="0" u="none" strike="noStrike" cap="none" normalizeH="0" baseline="0" dirty="0" smtClean="0">
                          <a:ln>
                            <a:noFill/>
                          </a:ln>
                          <a:solidFill>
                            <a:schemeClr val="bg2"/>
                          </a:solidFill>
                          <a:effectLst/>
                          <a:latin typeface="Arial" charset="0"/>
                          <a:ea typeface="宋体" pitchFamily="2" charset="-122"/>
                        </a:rPr>
                        <a:t>  -</a:t>
                      </a:r>
                      <a:r>
                        <a:rPr kumimoji="1" lang="en-US" altLang="zh-CN" sz="1800" b="1" i="0" u="none" strike="noStrike" cap="none" normalizeH="0" baseline="0" dirty="0" smtClean="0">
                          <a:ln>
                            <a:noFill/>
                          </a:ln>
                          <a:solidFill>
                            <a:schemeClr val="bg2"/>
                          </a:solidFill>
                          <a:effectLst/>
                          <a:latin typeface="Arial" charset="0"/>
                          <a:ea typeface="宋体" pitchFamily="2" charset="-122"/>
                        </a:rPr>
                        <a:t>DJVU</a:t>
                      </a:r>
                      <a:r>
                        <a:rPr kumimoji="1" lang="zh-CN" altLang="en-US" sz="1800" b="1" i="0" u="none" strike="noStrike" cap="none" normalizeH="0" baseline="0" dirty="0" smtClean="0">
                          <a:ln>
                            <a:noFill/>
                          </a:ln>
                          <a:solidFill>
                            <a:schemeClr val="bg2"/>
                          </a:solidFill>
                          <a:effectLst/>
                          <a:latin typeface="Arial" charset="0"/>
                          <a:ea typeface="宋体" pitchFamily="2" charset="-122"/>
                        </a:rPr>
                        <a:t>、  </a:t>
                      </a:r>
                      <a:r>
                        <a:rPr kumimoji="1" lang="en-US" altLang="zh-CN" sz="1800" b="1" i="0" u="none" strike="noStrike" cap="none" normalizeH="0" baseline="0" dirty="0" smtClean="0">
                          <a:ln>
                            <a:noFill/>
                          </a:ln>
                          <a:solidFill>
                            <a:schemeClr val="bg2"/>
                          </a:solidFill>
                          <a:effectLst/>
                          <a:latin typeface="Arial" charset="0"/>
                          <a:ea typeface="宋体" pitchFamily="2" charset="-122"/>
                        </a:rPr>
                        <a:t>MARC</a:t>
                      </a:r>
                      <a:r>
                        <a:rPr kumimoji="1" lang="zh-CN" altLang="en-US" sz="1800" b="1" i="0" u="none" strike="noStrike" cap="none" normalizeH="0" baseline="0" dirty="0" smtClean="0">
                          <a:ln>
                            <a:noFill/>
                          </a:ln>
                          <a:solidFill>
                            <a:schemeClr val="bg2"/>
                          </a:solidFill>
                          <a:effectLst/>
                          <a:latin typeface="Arial" charset="0"/>
                          <a:ea typeface="宋体" pitchFamily="2" charset="-122"/>
                        </a:rPr>
                        <a:t>数据查询与生成方法，以及 </a:t>
                      </a:r>
                      <a:r>
                        <a:rPr kumimoji="1" lang="en-US" altLang="zh-CN" sz="1800" b="1" i="0" u="none" strike="noStrike" cap="none" normalizeH="0" baseline="0" dirty="0" smtClean="0">
                          <a:ln>
                            <a:noFill/>
                          </a:ln>
                          <a:solidFill>
                            <a:schemeClr val="bg2"/>
                          </a:solidFill>
                          <a:effectLst/>
                          <a:latin typeface="Arial" charset="0"/>
                          <a:ea typeface="宋体" pitchFamily="2" charset="-122"/>
                        </a:rPr>
                        <a:t>MARC</a:t>
                      </a:r>
                      <a:r>
                        <a:rPr kumimoji="1" lang="zh-CN" altLang="en-US" sz="1800" b="1" i="0" u="none" strike="noStrike" cap="none" normalizeH="0" baseline="0" dirty="0" smtClean="0">
                          <a:ln>
                            <a:noFill/>
                          </a:ln>
                          <a:solidFill>
                            <a:schemeClr val="bg2"/>
                          </a:solidFill>
                          <a:effectLst/>
                          <a:latin typeface="Arial" charset="0"/>
                          <a:ea typeface="宋体" pitchFamily="2" charset="-122"/>
                        </a:rPr>
                        <a:t>转</a:t>
                      </a:r>
                      <a:r>
                        <a:rPr kumimoji="1" lang="en-US" altLang="zh-CN" sz="1800" b="1" i="0" u="none" strike="noStrike" cap="none" normalizeH="0" baseline="0" dirty="0" smtClean="0">
                          <a:ln>
                            <a:noFill/>
                          </a:ln>
                          <a:solidFill>
                            <a:schemeClr val="bg2"/>
                          </a:solidFill>
                          <a:effectLst/>
                          <a:latin typeface="Arial" charset="0"/>
                          <a:ea typeface="宋体" pitchFamily="2" charset="-122"/>
                        </a:rPr>
                        <a:t>DC</a:t>
                      </a:r>
                      <a:r>
                        <a:rPr kumimoji="1" lang="zh-CN" altLang="en-US" sz="1800" b="1" i="0" u="none" strike="noStrike" cap="none" normalizeH="0" baseline="0" dirty="0" smtClean="0">
                          <a:ln>
                            <a:noFill/>
                          </a:ln>
                          <a:solidFill>
                            <a:schemeClr val="bg2"/>
                          </a:solidFill>
                          <a:effectLst/>
                          <a:latin typeface="Arial" charset="0"/>
                          <a:ea typeface="宋体" pitchFamily="2" charset="-122"/>
                        </a:rPr>
                        <a:t>的方法</a:t>
                      </a:r>
                    </a:p>
                  </a:txBody>
                  <a:tcPr marT="45723" marB="4572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1" lang="en-US" altLang="zh-CN" sz="2000" b="1" i="0" u="none" strike="noStrike" cap="none" normalizeH="0" baseline="0" smtClean="0">
                          <a:ln>
                            <a:noFill/>
                          </a:ln>
                          <a:solidFill>
                            <a:srgbClr val="000000"/>
                          </a:solidFill>
                          <a:effectLst/>
                          <a:latin typeface="Arial" charset="0"/>
                          <a:ea typeface="宋体" pitchFamily="2" charset="-122"/>
                        </a:rPr>
                        <a:t>IM</a:t>
                      </a:r>
                      <a:r>
                        <a:rPr kumimoji="1" lang="zh-CN" altLang="en-US" sz="2000" b="1" i="0" u="none" strike="noStrike" cap="none" normalizeH="0" baseline="0" smtClean="0">
                          <a:ln>
                            <a:noFill/>
                          </a:ln>
                          <a:solidFill>
                            <a:srgbClr val="000000"/>
                          </a:solidFill>
                          <a:effectLst/>
                          <a:latin typeface="Arial" charset="0"/>
                          <a:ea typeface="宋体" pitchFamily="2" charset="-122"/>
                        </a:rPr>
                        <a:t>（即时通讯）技术</a:t>
                      </a:r>
                    </a:p>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1" lang="en-US" altLang="zh-CN" sz="2000" b="1" i="0" u="none" strike="noStrike" cap="none" normalizeH="0" baseline="0" smtClean="0">
                          <a:ln>
                            <a:noFill/>
                          </a:ln>
                          <a:solidFill>
                            <a:srgbClr val="000000"/>
                          </a:solidFill>
                          <a:effectLst/>
                          <a:latin typeface="Arial" charset="0"/>
                          <a:ea typeface="宋体" pitchFamily="2" charset="-122"/>
                        </a:rPr>
                        <a:t>RSS</a:t>
                      </a:r>
                      <a:r>
                        <a:rPr kumimoji="1" lang="zh-CN" altLang="en-US" sz="2000" b="1" i="0" u="none" strike="noStrike" cap="none" normalizeH="0" baseline="0" smtClean="0">
                          <a:ln>
                            <a:noFill/>
                          </a:ln>
                          <a:solidFill>
                            <a:srgbClr val="000000"/>
                          </a:solidFill>
                          <a:effectLst/>
                          <a:latin typeface="Arial" charset="0"/>
                          <a:ea typeface="宋体" pitchFamily="2" charset="-122"/>
                        </a:rPr>
                        <a:t>技术</a:t>
                      </a:r>
                    </a:p>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1" lang="en-US" altLang="zh-CN" sz="2000" b="1" i="0" u="none" strike="noStrike" cap="none" normalizeH="0" baseline="0" smtClean="0">
                          <a:ln>
                            <a:noFill/>
                          </a:ln>
                          <a:solidFill>
                            <a:srgbClr val="000000"/>
                          </a:solidFill>
                          <a:effectLst/>
                          <a:latin typeface="Arial" charset="0"/>
                          <a:ea typeface="宋体" pitchFamily="2" charset="-122"/>
                        </a:rPr>
                        <a:t>ToolBar</a:t>
                      </a:r>
                      <a:r>
                        <a:rPr kumimoji="1" lang="zh-CN" altLang="en-US" sz="2000" b="1" i="0" u="none" strike="noStrike" cap="none" normalizeH="0" baseline="0" smtClean="0">
                          <a:ln>
                            <a:noFill/>
                          </a:ln>
                          <a:solidFill>
                            <a:srgbClr val="000000"/>
                          </a:solidFill>
                          <a:effectLst/>
                          <a:latin typeface="Arial" charset="0"/>
                          <a:ea typeface="宋体" pitchFamily="2" charset="-122"/>
                        </a:rPr>
                        <a:t>（工具条）</a:t>
                      </a:r>
                    </a:p>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1" lang="zh-CN" altLang="en-US" sz="2000" b="1" i="0" u="none" strike="noStrike" cap="none" normalizeH="0" baseline="0" smtClean="0">
                          <a:ln>
                            <a:noFill/>
                          </a:ln>
                          <a:solidFill>
                            <a:srgbClr val="000000"/>
                          </a:solidFill>
                          <a:effectLst/>
                          <a:latin typeface="Arial" charset="0"/>
                          <a:ea typeface="宋体" pitchFamily="2" charset="-122"/>
                        </a:rPr>
                        <a:t>手机图书馆</a:t>
                      </a:r>
                    </a:p>
                  </a:txBody>
                  <a:tcPr marT="45723" marB="4572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191836">
                <a:tc rowSpan="2">
                  <a:txBody>
                    <a:bodyPr/>
                    <a:lstStyle/>
                    <a:p>
                      <a:pPr marL="0" marR="0" lvl="0" indent="0" algn="l" defTabSz="914400" rtl="0" eaLnBrk="0" fontAlgn="base" latinLnBrk="0" hangingPunct="0">
                        <a:lnSpc>
                          <a:spcPct val="110000"/>
                        </a:lnSpc>
                        <a:spcBef>
                          <a:spcPct val="10000"/>
                        </a:spcBef>
                        <a:spcAft>
                          <a:spcPct val="10000"/>
                        </a:spcAft>
                        <a:buClr>
                          <a:schemeClr val="folHlink"/>
                        </a:buClr>
                        <a:buSzPct val="75000"/>
                        <a:buFont typeface="Wingdings" pitchFamily="2" charset="2"/>
                        <a:buNone/>
                        <a:tabLst/>
                      </a:pPr>
                      <a:r>
                        <a:rPr kumimoji="1" lang="zh-CN" altLang="en-US" sz="2000" b="1" i="0" u="none" strike="noStrike" cap="none" normalizeH="0" baseline="0" dirty="0" smtClean="0">
                          <a:ln>
                            <a:noFill/>
                          </a:ln>
                          <a:solidFill>
                            <a:schemeClr val="bg2"/>
                          </a:solidFill>
                          <a:effectLst/>
                          <a:latin typeface="Arial" charset="0"/>
                          <a:ea typeface="宋体" pitchFamily="2" charset="-122"/>
                        </a:rPr>
                        <a:t>电子资源版权管理与控制</a:t>
                      </a:r>
                    </a:p>
                    <a:p>
                      <a:pPr marL="0" marR="0" lvl="0" indent="0" algn="l" defTabSz="914400" rtl="0" eaLnBrk="0" fontAlgn="base" latinLnBrk="0" hangingPunct="0">
                        <a:lnSpc>
                          <a:spcPct val="110000"/>
                        </a:lnSpc>
                        <a:spcBef>
                          <a:spcPct val="10000"/>
                        </a:spcBef>
                        <a:spcAft>
                          <a:spcPct val="10000"/>
                        </a:spcAft>
                        <a:buClr>
                          <a:schemeClr val="folHlink"/>
                        </a:buClr>
                        <a:buSzPct val="75000"/>
                        <a:buFont typeface="Wingdings" pitchFamily="2" charset="2"/>
                        <a:buNone/>
                        <a:tabLst/>
                      </a:pPr>
                      <a:r>
                        <a:rPr kumimoji="1" lang="zh-CN" altLang="en-US" sz="2000" b="1" i="0" u="none" strike="noStrike" cap="none" normalizeH="0" baseline="0" dirty="0" smtClean="0">
                          <a:ln>
                            <a:noFill/>
                          </a:ln>
                          <a:solidFill>
                            <a:schemeClr val="bg2"/>
                          </a:solidFill>
                          <a:effectLst/>
                          <a:latin typeface="Arial" charset="0"/>
                          <a:ea typeface="宋体" pitchFamily="2" charset="-122"/>
                        </a:rPr>
                        <a:t>资源组织与资源管理 </a:t>
                      </a:r>
                    </a:p>
                    <a:p>
                      <a:pPr marL="0" marR="0" lvl="0" indent="0" algn="l" defTabSz="914400" rtl="0" eaLnBrk="0" fontAlgn="base" latinLnBrk="0" hangingPunct="0">
                        <a:lnSpc>
                          <a:spcPct val="110000"/>
                        </a:lnSpc>
                        <a:spcBef>
                          <a:spcPct val="10000"/>
                        </a:spcBef>
                        <a:spcAft>
                          <a:spcPct val="10000"/>
                        </a:spcAft>
                        <a:buClr>
                          <a:schemeClr val="folHlink"/>
                        </a:buClr>
                        <a:buSzPct val="75000"/>
                        <a:buFont typeface="Wingdings" pitchFamily="2" charset="2"/>
                        <a:buNone/>
                        <a:tabLst/>
                      </a:pPr>
                      <a:r>
                        <a:rPr kumimoji="1" lang="zh-CN" altLang="en-US" sz="2000" b="1" i="0" u="none" strike="noStrike" cap="none" normalizeH="0" baseline="0" dirty="0" smtClean="0">
                          <a:ln>
                            <a:noFill/>
                          </a:ln>
                          <a:solidFill>
                            <a:schemeClr val="bg2"/>
                          </a:solidFill>
                          <a:effectLst/>
                          <a:latin typeface="Arial" charset="0"/>
                          <a:ea typeface="宋体" pitchFamily="2" charset="-122"/>
                        </a:rPr>
                        <a:t>资源发现与获取平台构建</a:t>
                      </a:r>
                    </a:p>
                    <a:p>
                      <a:pPr marL="0" marR="0" lvl="0" indent="0" algn="l" defTabSz="914400" rtl="0" eaLnBrk="0" fontAlgn="base" latinLnBrk="0" hangingPunct="0">
                        <a:lnSpc>
                          <a:spcPct val="110000"/>
                        </a:lnSpc>
                        <a:spcBef>
                          <a:spcPct val="10000"/>
                        </a:spcBef>
                        <a:spcAft>
                          <a:spcPct val="10000"/>
                        </a:spcAft>
                        <a:buClr>
                          <a:schemeClr val="folHlink"/>
                        </a:buClr>
                        <a:buSzPct val="75000"/>
                        <a:buFont typeface="Wingdings" pitchFamily="2" charset="2"/>
                        <a:buNone/>
                        <a:tabLst/>
                      </a:pPr>
                      <a:r>
                        <a:rPr kumimoji="1" lang="zh-CN" altLang="en-US" sz="2000" b="1" i="0" u="none" strike="noStrike" cap="none" normalizeH="0" baseline="0" dirty="0" smtClean="0">
                          <a:ln>
                            <a:noFill/>
                          </a:ln>
                          <a:solidFill>
                            <a:schemeClr val="bg2"/>
                          </a:solidFill>
                          <a:effectLst/>
                          <a:latin typeface="Arial" charset="0"/>
                          <a:ea typeface="宋体" pitchFamily="2" charset="-122"/>
                        </a:rPr>
                        <a:t>基于语义网的资源揭示模型</a:t>
                      </a:r>
                    </a:p>
                    <a:p>
                      <a:pPr marL="0" marR="0" lvl="0" indent="0" algn="l" defTabSz="914400" rtl="0" eaLnBrk="0" fontAlgn="base" latinLnBrk="0" hangingPunct="0">
                        <a:lnSpc>
                          <a:spcPct val="110000"/>
                        </a:lnSpc>
                        <a:spcBef>
                          <a:spcPct val="10000"/>
                        </a:spcBef>
                        <a:spcAft>
                          <a:spcPct val="10000"/>
                        </a:spcAft>
                        <a:buClr>
                          <a:schemeClr val="folHlink"/>
                        </a:buClr>
                        <a:buSzPct val="75000"/>
                        <a:buFont typeface="Wingdings" pitchFamily="2" charset="2"/>
                        <a:buNone/>
                        <a:tabLst/>
                      </a:pPr>
                      <a:r>
                        <a:rPr kumimoji="1" lang="zh-CN" altLang="en-US" sz="2000" b="1" i="0" u="none" strike="noStrike" cap="none" normalizeH="0" baseline="0" dirty="0" smtClean="0">
                          <a:ln>
                            <a:noFill/>
                          </a:ln>
                          <a:solidFill>
                            <a:schemeClr val="bg2"/>
                          </a:solidFill>
                          <a:effectLst/>
                          <a:latin typeface="Arial" charset="0"/>
                          <a:ea typeface="宋体" pitchFamily="2" charset="-122"/>
                        </a:rPr>
                        <a:t>数据管理、容灾容备等</a:t>
                      </a:r>
                    </a:p>
                  </a:txBody>
                  <a:tcPr marT="45723" marB="4572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1" lang="en-US" altLang="zh-CN" sz="2000" b="1" i="0" u="none" strike="noStrike" cap="none" normalizeH="0" baseline="0" smtClean="0">
                          <a:ln>
                            <a:noFill/>
                          </a:ln>
                          <a:solidFill>
                            <a:schemeClr val="bg2"/>
                          </a:solidFill>
                          <a:effectLst/>
                          <a:latin typeface="Arial" charset="0"/>
                          <a:ea typeface="宋体" pitchFamily="2" charset="-122"/>
                        </a:rPr>
                        <a:t>Tag</a:t>
                      </a:r>
                      <a:r>
                        <a:rPr kumimoji="1" lang="zh-CN" altLang="en-US" sz="2000" b="1" i="0" u="none" strike="noStrike" cap="none" normalizeH="0" baseline="0" smtClean="0">
                          <a:ln>
                            <a:noFill/>
                          </a:ln>
                          <a:solidFill>
                            <a:schemeClr val="bg2"/>
                          </a:solidFill>
                          <a:effectLst/>
                          <a:latin typeface="Arial" charset="0"/>
                          <a:ea typeface="宋体" pitchFamily="2" charset="-122"/>
                        </a:rPr>
                        <a:t>（标签）技术</a:t>
                      </a:r>
                    </a:p>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1" lang="en-US" altLang="zh-CN" sz="2000" b="1" i="0" u="none" strike="noStrike" cap="none" normalizeH="0" baseline="0" smtClean="0">
                          <a:ln>
                            <a:noFill/>
                          </a:ln>
                          <a:solidFill>
                            <a:schemeClr val="bg2"/>
                          </a:solidFill>
                          <a:effectLst/>
                          <a:latin typeface="Arial" charset="0"/>
                          <a:ea typeface="宋体" pitchFamily="2" charset="-122"/>
                        </a:rPr>
                        <a:t>Mashup</a:t>
                      </a:r>
                      <a:r>
                        <a:rPr kumimoji="1" lang="zh-CN" altLang="en-US" sz="2000" b="1" i="0" u="none" strike="noStrike" cap="none" normalizeH="0" baseline="0" smtClean="0">
                          <a:ln>
                            <a:noFill/>
                          </a:ln>
                          <a:solidFill>
                            <a:schemeClr val="bg2"/>
                          </a:solidFill>
                          <a:effectLst/>
                          <a:latin typeface="Arial" charset="0"/>
                          <a:ea typeface="宋体" pitchFamily="2" charset="-122"/>
                        </a:rPr>
                        <a:t>（混搭）技术</a:t>
                      </a:r>
                    </a:p>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1" lang="en-US" altLang="zh-CN" sz="2000" b="1" i="0" u="none" strike="noStrike" cap="none" normalizeH="0" baseline="0" smtClean="0">
                          <a:ln>
                            <a:noFill/>
                          </a:ln>
                          <a:solidFill>
                            <a:schemeClr val="bg2"/>
                          </a:solidFill>
                          <a:effectLst/>
                          <a:latin typeface="Arial" charset="0"/>
                          <a:ea typeface="宋体" pitchFamily="2" charset="-122"/>
                        </a:rPr>
                        <a:t>SNS</a:t>
                      </a:r>
                      <a:r>
                        <a:rPr kumimoji="1" lang="zh-CN" altLang="en-US" sz="2000" b="1" i="0" u="none" strike="noStrike" cap="none" normalizeH="0" baseline="0" smtClean="0">
                          <a:ln>
                            <a:noFill/>
                          </a:ln>
                          <a:solidFill>
                            <a:schemeClr val="bg2"/>
                          </a:solidFill>
                          <a:effectLst/>
                          <a:latin typeface="Arial" charset="0"/>
                          <a:ea typeface="宋体" pitchFamily="2" charset="-122"/>
                        </a:rPr>
                        <a:t>（社会网络）</a:t>
                      </a:r>
                    </a:p>
                  </a:txBody>
                  <a:tcPr marT="45723" marB="4572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1493606">
                <a:tc vMerge="1">
                  <a:txBody>
                    <a:bodyPr/>
                    <a:lstStyle/>
                    <a:p>
                      <a:endParaRPr lang="zh-CN" altLang="en-US"/>
                    </a:p>
                  </a:txBody>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1" lang="en-US" altLang="zh-CN" sz="2000" b="1" i="0" u="none" strike="noStrike" cap="none" normalizeH="0" baseline="0" dirty="0" smtClean="0">
                          <a:ln>
                            <a:noFill/>
                          </a:ln>
                          <a:solidFill>
                            <a:schemeClr val="bg2"/>
                          </a:solidFill>
                          <a:effectLst/>
                          <a:latin typeface="Arial" charset="0"/>
                          <a:ea typeface="宋体" pitchFamily="2" charset="-122"/>
                        </a:rPr>
                        <a:t>Blog</a:t>
                      </a:r>
                      <a:r>
                        <a:rPr kumimoji="1" lang="zh-CN" altLang="en-US" sz="2000" b="1" i="0" u="none" strike="noStrike" cap="none" normalizeH="0" baseline="0" dirty="0" smtClean="0">
                          <a:ln>
                            <a:noFill/>
                          </a:ln>
                          <a:solidFill>
                            <a:schemeClr val="bg2"/>
                          </a:solidFill>
                          <a:effectLst/>
                          <a:latin typeface="Arial" charset="0"/>
                          <a:ea typeface="宋体" pitchFamily="2" charset="-122"/>
                        </a:rPr>
                        <a:t>（博客）技术</a:t>
                      </a:r>
                    </a:p>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1" lang="en-US" altLang="zh-CN" sz="2000" b="1" i="0" u="none" strike="noStrike" cap="none" normalizeH="0" baseline="0" dirty="0" smtClean="0">
                          <a:ln>
                            <a:noFill/>
                          </a:ln>
                          <a:solidFill>
                            <a:schemeClr val="bg2"/>
                          </a:solidFill>
                          <a:effectLst/>
                          <a:latin typeface="Arial" charset="0"/>
                          <a:ea typeface="宋体" pitchFamily="2" charset="-122"/>
                        </a:rPr>
                        <a:t>Wiki</a:t>
                      </a:r>
                      <a:r>
                        <a:rPr kumimoji="1" lang="zh-CN" altLang="en-US" sz="2000" b="1" i="0" u="none" strike="noStrike" cap="none" normalizeH="0" baseline="0" dirty="0" smtClean="0">
                          <a:ln>
                            <a:noFill/>
                          </a:ln>
                          <a:solidFill>
                            <a:schemeClr val="bg2"/>
                          </a:solidFill>
                          <a:effectLst/>
                          <a:latin typeface="Arial" charset="0"/>
                          <a:ea typeface="宋体" pitchFamily="2" charset="-122"/>
                        </a:rPr>
                        <a:t>（维基）技术</a:t>
                      </a:r>
                    </a:p>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1" lang="zh-CN" altLang="en-US" sz="2000" b="1" i="0" u="none" strike="noStrike" cap="none" normalizeH="0" baseline="0" dirty="0" smtClean="0">
                          <a:ln>
                            <a:noFill/>
                          </a:ln>
                          <a:solidFill>
                            <a:schemeClr val="bg2"/>
                          </a:solidFill>
                          <a:effectLst/>
                          <a:latin typeface="Arial" charset="0"/>
                          <a:ea typeface="宋体" pitchFamily="2" charset="-122"/>
                        </a:rPr>
                        <a:t>云计算</a:t>
                      </a:r>
                      <a:endParaRPr kumimoji="1" lang="en-US" altLang="zh-CN" sz="2000" b="1" i="0" u="none" strike="noStrike" cap="none" normalizeH="0" baseline="0" dirty="0" smtClean="0">
                        <a:ln>
                          <a:noFill/>
                        </a:ln>
                        <a:solidFill>
                          <a:schemeClr val="bg2"/>
                        </a:solidFill>
                        <a:effectLst/>
                        <a:latin typeface="Arial" charset="0"/>
                        <a:ea typeface="宋体" pitchFamily="2" charset="-122"/>
                      </a:endParaRPr>
                    </a:p>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1" lang="en-US" altLang="zh-CN" sz="2000" b="1" i="0" u="none" strike="noStrike" cap="none" normalizeH="0" baseline="0" dirty="0" smtClean="0">
                          <a:ln>
                            <a:noFill/>
                          </a:ln>
                          <a:solidFill>
                            <a:schemeClr val="bg2"/>
                          </a:solidFill>
                          <a:effectLst/>
                          <a:latin typeface="Arial" charset="0"/>
                          <a:ea typeface="宋体" pitchFamily="2" charset="-122"/>
                        </a:rPr>
                        <a:t>……</a:t>
                      </a:r>
                      <a:endParaRPr kumimoji="1" lang="zh-CN" altLang="en-US" sz="2000" b="0" i="0" u="none" strike="noStrike" cap="none" normalizeH="0" baseline="0" dirty="0" smtClean="0">
                        <a:ln>
                          <a:noFill/>
                        </a:ln>
                        <a:solidFill>
                          <a:schemeClr val="tx1"/>
                        </a:solidFill>
                        <a:effectLst/>
                        <a:latin typeface="Arial" charset="0"/>
                        <a:ea typeface="宋体" pitchFamily="2" charset="-122"/>
                      </a:endParaRPr>
                    </a:p>
                  </a:txBody>
                  <a:tcPr marT="45723" marB="4572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3331" name="AutoShape 62"/>
          <p:cNvSpPr>
            <a:spLocks noChangeArrowheads="1"/>
          </p:cNvSpPr>
          <p:nvPr/>
        </p:nvSpPr>
        <p:spPr bwMode="auto">
          <a:xfrm>
            <a:off x="7467600" y="2514600"/>
            <a:ext cx="1524000" cy="762000"/>
          </a:xfrm>
          <a:prstGeom prst="wedgeRoundRectCallout">
            <a:avLst>
              <a:gd name="adj1" fmla="val -87606"/>
              <a:gd name="adj2" fmla="val 3542"/>
              <a:gd name="adj3" fmla="val 16667"/>
            </a:avLst>
          </a:prstGeom>
          <a:solidFill>
            <a:srgbClr val="FFFF66"/>
          </a:solidFill>
          <a:ln w="12700" cap="sq">
            <a:solidFill>
              <a:schemeClr val="tx1"/>
            </a:solidFill>
            <a:miter lim="800000"/>
            <a:headEnd type="none" w="sm" len="sm"/>
            <a:tailEnd type="none" w="sm" len="sm"/>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zh-CN" altLang="en-US" b="1">
                <a:solidFill>
                  <a:srgbClr val="CC0000"/>
                </a:solidFill>
                <a:ea typeface="宋体" panose="02010600030101010101" pitchFamily="2" charset="-122"/>
              </a:rPr>
              <a:t>已完成</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371600" y="304800"/>
            <a:ext cx="5867400" cy="874713"/>
          </a:xfrm>
        </p:spPr>
        <p:txBody>
          <a:bodyPr/>
          <a:lstStyle/>
          <a:p>
            <a:r>
              <a:rPr lang="zh-CN" altLang="en-US" smtClean="0">
                <a:ea typeface="宋体" panose="02010600030101010101" pitchFamily="2" charset="-122"/>
              </a:rPr>
              <a:t>培训方式</a:t>
            </a:r>
          </a:p>
        </p:txBody>
      </p:sp>
      <p:sp>
        <p:nvSpPr>
          <p:cNvPr id="14339" name="Rectangle 3"/>
          <p:cNvSpPr>
            <a:spLocks noGrp="1" noChangeArrowheads="1"/>
          </p:cNvSpPr>
          <p:nvPr>
            <p:ph type="body" idx="1"/>
          </p:nvPr>
        </p:nvSpPr>
        <p:spPr>
          <a:xfrm>
            <a:off x="609600" y="1600200"/>
            <a:ext cx="8153400" cy="4724400"/>
          </a:xfrm>
        </p:spPr>
        <p:txBody>
          <a:bodyPr/>
          <a:lstStyle/>
          <a:p>
            <a:pPr>
              <a:buFont typeface="Wingdings" panose="05000000000000000000" pitchFamily="2" charset="2"/>
              <a:buNone/>
            </a:pPr>
            <a:r>
              <a:rPr lang="zh-CN" altLang="en-US" sz="2800" b="1" smtClean="0">
                <a:solidFill>
                  <a:schemeClr val="folHlink"/>
                </a:solidFill>
                <a:ea typeface="宋体" panose="02010600030101010101" pitchFamily="2" charset="-122"/>
              </a:rPr>
              <a:t>积极通过多样化的形式提升培训效果，充分发挥先进技术手段的应用</a:t>
            </a:r>
          </a:p>
          <a:p>
            <a:pPr>
              <a:buFont typeface="Wingdings" panose="05000000000000000000" pitchFamily="2" charset="2"/>
              <a:buNone/>
            </a:pPr>
            <a:r>
              <a:rPr lang="zh-CN" altLang="en-US" sz="2000" b="1" smtClean="0">
                <a:solidFill>
                  <a:schemeClr val="folHlink"/>
                </a:solidFill>
                <a:ea typeface="宋体" panose="02010600030101010101" pitchFamily="2" charset="-122"/>
              </a:rPr>
              <a:t>  </a:t>
            </a:r>
          </a:p>
          <a:p>
            <a:r>
              <a:rPr lang="zh-CN" altLang="en-US" sz="2400" b="1" smtClean="0">
                <a:solidFill>
                  <a:schemeClr val="bg2"/>
                </a:solidFill>
                <a:ea typeface="宋体" panose="02010600030101010101" pitchFamily="2" charset="-122"/>
              </a:rPr>
              <a:t>讲座授课</a:t>
            </a:r>
          </a:p>
          <a:p>
            <a:r>
              <a:rPr lang="zh-CN" altLang="en-US" sz="2400" b="1" smtClean="0">
                <a:solidFill>
                  <a:schemeClr val="bg2"/>
                </a:solidFill>
                <a:ea typeface="宋体" panose="02010600030101010101" pitchFamily="2" charset="-122"/>
              </a:rPr>
              <a:t>操作演示</a:t>
            </a:r>
          </a:p>
          <a:p>
            <a:r>
              <a:rPr lang="zh-CN" altLang="en-US" sz="2400" b="1" smtClean="0">
                <a:solidFill>
                  <a:schemeClr val="bg2"/>
                </a:solidFill>
                <a:ea typeface="宋体" panose="02010600030101010101" pitchFamily="2" charset="-122"/>
              </a:rPr>
              <a:t>座谈提问</a:t>
            </a:r>
          </a:p>
          <a:p>
            <a:r>
              <a:rPr lang="zh-CN" altLang="en-US" sz="2400" b="1" smtClean="0">
                <a:solidFill>
                  <a:schemeClr val="bg2"/>
                </a:solidFill>
                <a:ea typeface="宋体" panose="02010600030101010101" pitchFamily="2" charset="-122"/>
              </a:rPr>
              <a:t>分组实践</a:t>
            </a:r>
          </a:p>
          <a:p>
            <a:r>
              <a:rPr lang="zh-CN" altLang="en-US" sz="2400" b="1" smtClean="0">
                <a:solidFill>
                  <a:schemeClr val="bg2"/>
                </a:solidFill>
                <a:ea typeface="宋体" panose="02010600030101010101" pitchFamily="2" charset="-122"/>
              </a:rPr>
              <a:t>案例研讨</a:t>
            </a:r>
          </a:p>
          <a:p>
            <a:r>
              <a:rPr lang="zh-CN" altLang="en-US" sz="2400" b="1" smtClean="0">
                <a:solidFill>
                  <a:schemeClr val="bg2"/>
                </a:solidFill>
                <a:ea typeface="宋体" panose="02010600030101010101" pitchFamily="2" charset="-122"/>
              </a:rPr>
              <a:t>搭建远程培训和视频电话培训平台</a:t>
            </a:r>
          </a:p>
          <a:p>
            <a:endParaRPr lang="zh-CN" altLang="en-US" sz="2000" b="1" smtClean="0">
              <a:solidFill>
                <a:schemeClr val="bg2"/>
              </a:solidFill>
              <a:ea typeface="宋体" panose="02010600030101010101" pitchFamily="2" charset="-122"/>
            </a:endParaRPr>
          </a:p>
          <a:p>
            <a:pPr>
              <a:buFont typeface="Wingdings" panose="05000000000000000000" pitchFamily="2" charset="2"/>
              <a:buNone/>
            </a:pPr>
            <a:endParaRPr lang="en-US" altLang="zh-CN" sz="2000" b="1" smtClean="0">
              <a:solidFill>
                <a:schemeClr val="bg2"/>
              </a:solidFill>
              <a:ea typeface="宋体" panose="02010600030101010101" pitchFamily="2" charset="-122"/>
            </a:endParaRPr>
          </a:p>
          <a:p>
            <a:endParaRPr lang="en-US" altLang="zh-CN" sz="2000" b="1" smtClean="0">
              <a:solidFill>
                <a:schemeClr val="bg2"/>
              </a:solidFill>
              <a:ea typeface="宋体" panose="02010600030101010101" pitchFamily="2" charset="-122"/>
            </a:endParaRPr>
          </a:p>
          <a:p>
            <a:pPr>
              <a:buFont typeface="Wingdings" panose="05000000000000000000" pitchFamily="2" charset="2"/>
              <a:buNone/>
            </a:pPr>
            <a:endParaRPr lang="en-US" altLang="zh-CN" sz="2000" smtClean="0">
              <a:solidFill>
                <a:schemeClr val="bg2"/>
              </a:solidFill>
              <a:ea typeface="宋体" panose="02010600030101010101" pitchFamily="2" charset="-122"/>
            </a:endParaRPr>
          </a:p>
          <a:p>
            <a:pPr>
              <a:buFont typeface="Wingdings" panose="05000000000000000000" pitchFamily="2" charset="2"/>
              <a:buNone/>
            </a:pPr>
            <a:endParaRPr lang="zh-CN" altLang="en-US" sz="2000" smtClean="0">
              <a:solidFill>
                <a:schemeClr val="bg2"/>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228600"/>
            <a:ext cx="7543800" cy="874713"/>
          </a:xfrm>
        </p:spPr>
        <p:txBody>
          <a:bodyPr/>
          <a:lstStyle/>
          <a:p>
            <a:r>
              <a:rPr lang="zh-CN" altLang="en-US" smtClean="0">
                <a:ea typeface="宋体" panose="02010600030101010101" pitchFamily="2" charset="-122"/>
              </a:rPr>
              <a:t>培训安排和师资</a:t>
            </a:r>
          </a:p>
        </p:txBody>
      </p:sp>
      <p:sp>
        <p:nvSpPr>
          <p:cNvPr id="15363" name="Rectangle 7"/>
          <p:cNvSpPr>
            <a:spLocks noGrp="1" noChangeArrowheads="1"/>
          </p:cNvSpPr>
          <p:nvPr>
            <p:ph type="body" idx="1"/>
          </p:nvPr>
        </p:nvSpPr>
        <p:spPr>
          <a:xfrm>
            <a:off x="457200" y="1371600"/>
            <a:ext cx="8382000" cy="4953000"/>
          </a:xfrm>
        </p:spPr>
        <p:txBody>
          <a:bodyPr/>
          <a:lstStyle/>
          <a:p>
            <a:r>
              <a:rPr lang="en-US" altLang="zh-CN" sz="2400" b="1" smtClean="0">
                <a:solidFill>
                  <a:schemeClr val="folHlink"/>
                </a:solidFill>
                <a:ea typeface="宋体" panose="02010600030101010101" pitchFamily="2" charset="-122"/>
              </a:rPr>
              <a:t>2011</a:t>
            </a:r>
            <a:r>
              <a:rPr lang="zh-CN" altLang="en-US" sz="2400" b="1" smtClean="0">
                <a:solidFill>
                  <a:schemeClr val="folHlink"/>
                </a:solidFill>
                <a:ea typeface="宋体" panose="02010600030101010101" pitchFamily="2" charset="-122"/>
              </a:rPr>
              <a:t>年</a:t>
            </a:r>
            <a:r>
              <a:rPr lang="en-US" altLang="zh-CN" sz="2400" b="1" smtClean="0">
                <a:solidFill>
                  <a:schemeClr val="folHlink"/>
                </a:solidFill>
                <a:ea typeface="宋体" panose="02010600030101010101" pitchFamily="2" charset="-122"/>
              </a:rPr>
              <a:t>3</a:t>
            </a:r>
            <a:r>
              <a:rPr lang="zh-CN" altLang="en-US" sz="2400" b="1" smtClean="0">
                <a:solidFill>
                  <a:schemeClr val="folHlink"/>
                </a:solidFill>
                <a:ea typeface="宋体" panose="02010600030101010101" pitchFamily="2" charset="-122"/>
              </a:rPr>
              <a:t>月至</a:t>
            </a:r>
            <a:r>
              <a:rPr lang="en-US" altLang="zh-CN" sz="2400" b="1" smtClean="0">
                <a:solidFill>
                  <a:schemeClr val="folHlink"/>
                </a:solidFill>
                <a:ea typeface="宋体" panose="02010600030101010101" pitchFamily="2" charset="-122"/>
              </a:rPr>
              <a:t>2012</a:t>
            </a:r>
            <a:r>
              <a:rPr lang="zh-CN" altLang="en-US" sz="2400" b="1" smtClean="0">
                <a:solidFill>
                  <a:schemeClr val="folHlink"/>
                </a:solidFill>
                <a:ea typeface="宋体" panose="02010600030101010101" pitchFamily="2" charset="-122"/>
              </a:rPr>
              <a:t>年</a:t>
            </a:r>
            <a:r>
              <a:rPr lang="en-US" altLang="zh-CN" sz="2400" b="1" smtClean="0">
                <a:solidFill>
                  <a:schemeClr val="folHlink"/>
                </a:solidFill>
                <a:ea typeface="宋体" panose="02010600030101010101" pitchFamily="2" charset="-122"/>
              </a:rPr>
              <a:t>6</a:t>
            </a:r>
            <a:r>
              <a:rPr lang="zh-CN" altLang="en-US" sz="2400" b="1" smtClean="0">
                <a:solidFill>
                  <a:schemeClr val="folHlink"/>
                </a:solidFill>
                <a:ea typeface="宋体" panose="02010600030101010101" pitchFamily="2" charset="-122"/>
              </a:rPr>
              <a:t>月期间，拟安排</a:t>
            </a:r>
            <a:r>
              <a:rPr lang="en-US" altLang="zh-CN" sz="2400" b="1" smtClean="0">
                <a:solidFill>
                  <a:schemeClr val="folHlink"/>
                </a:solidFill>
                <a:ea typeface="宋体" panose="02010600030101010101" pitchFamily="2" charset="-122"/>
              </a:rPr>
              <a:t>4-6</a:t>
            </a:r>
            <a:r>
              <a:rPr lang="zh-CN" altLang="en-US" sz="2400" b="1" smtClean="0">
                <a:solidFill>
                  <a:schemeClr val="folHlink"/>
                </a:solidFill>
                <a:ea typeface="宋体" panose="02010600030101010101" pitchFamily="2" charset="-122"/>
              </a:rPr>
              <a:t>期资源建设和数字图书馆应用技术相关的培训，并穿插不定期</a:t>
            </a:r>
            <a:r>
              <a:rPr lang="zh-CN" altLang="en-US" sz="2400" b="1" smtClean="0">
                <a:solidFill>
                  <a:schemeClr val="folHlink"/>
                </a:solidFill>
                <a:ea typeface="华文行楷" panose="02010800040101010101" pitchFamily="2" charset="-122"/>
              </a:rPr>
              <a:t>馆员短期访问交流</a:t>
            </a:r>
            <a:r>
              <a:rPr lang="zh-CN" altLang="en-US" sz="2400" b="1" smtClean="0">
                <a:solidFill>
                  <a:schemeClr val="folHlink"/>
                </a:solidFill>
                <a:ea typeface="宋体" panose="02010600030101010101" pitchFamily="2" charset="-122"/>
              </a:rPr>
              <a:t>。</a:t>
            </a:r>
            <a:endParaRPr lang="en-US" altLang="zh-CN" sz="2400" b="1" smtClean="0">
              <a:solidFill>
                <a:schemeClr val="folHlink"/>
              </a:solidFill>
              <a:latin typeface="Times New Roman" panose="02020603050405020304" pitchFamily="18" charset="0"/>
              <a:ea typeface="宋体" panose="02010600030101010101" pitchFamily="2" charset="-122"/>
            </a:endParaRPr>
          </a:p>
          <a:p>
            <a:r>
              <a:rPr lang="zh-CN" altLang="en-US" sz="2400" b="1" smtClean="0">
                <a:solidFill>
                  <a:schemeClr val="folHlink"/>
                </a:solidFill>
                <a:latin typeface="Times New Roman" panose="02020603050405020304" pitchFamily="18" charset="0"/>
                <a:ea typeface="宋体" panose="02010600030101010101" pitchFamily="2" charset="-122"/>
              </a:rPr>
              <a:t>吸收国内数字图书馆建设和技术应用理念和手段较为先进的高校资深系统和技术馆员作为主要师资来源</a:t>
            </a:r>
          </a:p>
          <a:p>
            <a:r>
              <a:rPr lang="zh-CN" altLang="en-US" sz="2400" b="1" smtClean="0">
                <a:solidFill>
                  <a:schemeClr val="folHlink"/>
                </a:solidFill>
                <a:latin typeface="Times New Roman" panose="02020603050405020304" pitchFamily="18" charset="0"/>
                <a:ea typeface="宋体" panose="02010600030101010101" pitchFamily="2" charset="-122"/>
              </a:rPr>
              <a:t>保障教学效果的同时，普及推广</a:t>
            </a:r>
            <a:r>
              <a:rPr lang="en-US" altLang="zh-CN" sz="2400" b="1" smtClean="0">
                <a:solidFill>
                  <a:schemeClr val="folHlink"/>
                </a:solidFill>
                <a:latin typeface="Times New Roman" panose="02020603050405020304" pitchFamily="18" charset="0"/>
                <a:ea typeface="宋体" panose="02010600030101010101" pitchFamily="2" charset="-122"/>
              </a:rPr>
              <a:t>CADAL</a:t>
            </a:r>
            <a:r>
              <a:rPr lang="zh-CN" altLang="en-US" sz="2400" b="1" smtClean="0">
                <a:solidFill>
                  <a:schemeClr val="folHlink"/>
                </a:solidFill>
                <a:latin typeface="Times New Roman" panose="02020603050405020304" pitchFamily="18" charset="0"/>
                <a:ea typeface="宋体" panose="02010600030101010101" pitchFamily="2" charset="-122"/>
              </a:rPr>
              <a:t>建设成果</a:t>
            </a:r>
          </a:p>
          <a:p>
            <a:endParaRPr lang="zh-CN" altLang="en-US" sz="2400" smtClean="0">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371600" y="304800"/>
            <a:ext cx="5867400" cy="874713"/>
          </a:xfrm>
        </p:spPr>
        <p:txBody>
          <a:bodyPr/>
          <a:lstStyle/>
          <a:p>
            <a:r>
              <a:rPr lang="zh-CN" altLang="en-US" smtClean="0">
                <a:ea typeface="宋体" panose="02010600030101010101" pitchFamily="2" charset="-122"/>
              </a:rPr>
              <a:t>培训项目成效评估</a:t>
            </a:r>
          </a:p>
        </p:txBody>
      </p:sp>
      <p:sp>
        <p:nvSpPr>
          <p:cNvPr id="16387" name="Rectangle 3"/>
          <p:cNvSpPr>
            <a:spLocks noGrp="1" noChangeArrowheads="1"/>
          </p:cNvSpPr>
          <p:nvPr>
            <p:ph type="body" idx="1"/>
          </p:nvPr>
        </p:nvSpPr>
        <p:spPr>
          <a:xfrm>
            <a:off x="609600" y="1371600"/>
            <a:ext cx="7848600" cy="4953000"/>
          </a:xfrm>
        </p:spPr>
        <p:txBody>
          <a:bodyPr/>
          <a:lstStyle/>
          <a:p>
            <a:pPr>
              <a:lnSpc>
                <a:spcPct val="110000"/>
              </a:lnSpc>
              <a:spcAft>
                <a:spcPct val="10000"/>
              </a:spcAft>
            </a:pPr>
            <a:r>
              <a:rPr lang="zh-CN" altLang="en-US" sz="2000" b="1" smtClean="0">
                <a:solidFill>
                  <a:schemeClr val="bg2"/>
                </a:solidFill>
                <a:ea typeface="宋体" panose="02010600030101010101" pitchFamily="2" charset="-122"/>
              </a:rPr>
              <a:t>馆员培训效果、培训反馈、培训跟踪及实践成果展示 </a:t>
            </a:r>
          </a:p>
          <a:p>
            <a:pPr>
              <a:lnSpc>
                <a:spcPct val="110000"/>
              </a:lnSpc>
              <a:spcAft>
                <a:spcPct val="10000"/>
              </a:spcAft>
            </a:pPr>
            <a:r>
              <a:rPr lang="en-US" altLang="zh-CN" sz="2000" b="1" smtClean="0">
                <a:solidFill>
                  <a:schemeClr val="bg2"/>
                </a:solidFill>
                <a:ea typeface="宋体" panose="02010600030101010101" pitchFamily="2" charset="-122"/>
              </a:rPr>
              <a:t>CADAL</a:t>
            </a:r>
            <a:r>
              <a:rPr lang="zh-CN" altLang="en-US" sz="2000" b="1" smtClean="0">
                <a:solidFill>
                  <a:schemeClr val="bg2"/>
                </a:solidFill>
                <a:ea typeface="宋体" panose="02010600030101010101" pitchFamily="2" charset="-122"/>
              </a:rPr>
              <a:t>二期建设项目培训网站及管理平台</a:t>
            </a:r>
          </a:p>
          <a:p>
            <a:pPr>
              <a:lnSpc>
                <a:spcPct val="110000"/>
              </a:lnSpc>
              <a:spcAft>
                <a:spcPct val="10000"/>
              </a:spcAft>
            </a:pPr>
            <a:r>
              <a:rPr lang="zh-CN" altLang="en-US" sz="2000" b="1" smtClean="0">
                <a:solidFill>
                  <a:schemeClr val="bg2"/>
                </a:solidFill>
                <a:ea typeface="宋体" panose="02010600030101010101" pitchFamily="2" charset="-122"/>
              </a:rPr>
              <a:t>馆员培训管理体系总结报告</a:t>
            </a:r>
            <a:r>
              <a:rPr lang="zh-CN" altLang="en-US" smtClean="0">
                <a:ea typeface="宋体" panose="02010600030101010101" pitchFamily="2" charset="-122"/>
              </a:rPr>
              <a:t> </a:t>
            </a:r>
            <a:endParaRPr lang="zh-CN" altLang="en-US" sz="2000" b="1" smtClean="0">
              <a:solidFill>
                <a:schemeClr val="bg2"/>
              </a:solidFill>
              <a:ea typeface="宋体" panose="02010600030101010101" pitchFamily="2" charset="-122"/>
            </a:endParaRPr>
          </a:p>
          <a:p>
            <a:pPr>
              <a:lnSpc>
                <a:spcPct val="110000"/>
              </a:lnSpc>
              <a:spcAft>
                <a:spcPct val="10000"/>
              </a:spcAft>
            </a:pPr>
            <a:endParaRPr lang="zh-CN" altLang="en-US" sz="2000" b="1" smtClean="0">
              <a:solidFill>
                <a:schemeClr val="bg2"/>
              </a:solidFill>
              <a:ea typeface="宋体" panose="02010600030101010101" pitchFamily="2" charset="-122"/>
            </a:endParaRPr>
          </a:p>
          <a:p>
            <a:pPr>
              <a:lnSpc>
                <a:spcPct val="110000"/>
              </a:lnSpc>
              <a:spcAft>
                <a:spcPct val="10000"/>
              </a:spcAft>
            </a:pPr>
            <a:endParaRPr lang="zh-CN" altLang="en-US" sz="2000" b="1" smtClean="0">
              <a:solidFill>
                <a:schemeClr val="bg2"/>
              </a:solidFill>
              <a:ea typeface="宋体" panose="02010600030101010101" pitchFamily="2" charset="-122"/>
            </a:endParaRPr>
          </a:p>
        </p:txBody>
      </p:sp>
      <p:pic>
        <p:nvPicPr>
          <p:cNvPr id="16388" name="Picture 5" descr="CADAL培训网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362200"/>
            <a:ext cx="3352800" cy="3581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6389" name="Picture 6" descr="CADAL培训报名"/>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124200"/>
            <a:ext cx="5229225" cy="24796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0" y="304800"/>
            <a:ext cx="7543800" cy="874713"/>
          </a:xfrm>
        </p:spPr>
        <p:txBody>
          <a:bodyPr/>
          <a:lstStyle/>
          <a:p>
            <a:r>
              <a:rPr lang="zh-CN" altLang="en-US" smtClean="0">
                <a:ea typeface="宋体" panose="02010600030101010101" pitchFamily="2" charset="-122"/>
              </a:rPr>
              <a:t>相关机制</a:t>
            </a:r>
            <a:r>
              <a:rPr lang="en-US" altLang="zh-CN" smtClean="0">
                <a:ea typeface="宋体" panose="02010600030101010101" pitchFamily="2" charset="-122"/>
              </a:rPr>
              <a:t>/</a:t>
            </a:r>
            <a:r>
              <a:rPr lang="zh-CN" altLang="en-US" smtClean="0">
                <a:ea typeface="宋体" panose="02010600030101010101" pitchFamily="2" charset="-122"/>
              </a:rPr>
              <a:t>举措</a:t>
            </a:r>
          </a:p>
        </p:txBody>
      </p:sp>
      <p:sp>
        <p:nvSpPr>
          <p:cNvPr id="17411" name="Rectangle 3"/>
          <p:cNvSpPr>
            <a:spLocks noGrp="1" noChangeArrowheads="1"/>
          </p:cNvSpPr>
          <p:nvPr>
            <p:ph type="body" idx="1"/>
          </p:nvPr>
        </p:nvSpPr>
        <p:spPr>
          <a:xfrm>
            <a:off x="457200" y="1447800"/>
            <a:ext cx="8305800" cy="4953000"/>
          </a:xfrm>
        </p:spPr>
        <p:txBody>
          <a:bodyPr/>
          <a:lstStyle/>
          <a:p>
            <a:pPr>
              <a:lnSpc>
                <a:spcPct val="110000"/>
              </a:lnSpc>
              <a:spcBef>
                <a:spcPct val="10000"/>
              </a:spcBef>
              <a:spcAft>
                <a:spcPct val="10000"/>
              </a:spcAft>
            </a:pPr>
            <a:r>
              <a:rPr lang="zh-CN" altLang="en-US" sz="2200" b="1" smtClean="0">
                <a:ea typeface="宋体" panose="02010600030101010101" pitchFamily="2" charset="-122"/>
              </a:rPr>
              <a:t>保障培训效果，每次培训保持在</a:t>
            </a:r>
            <a:r>
              <a:rPr lang="en-US" altLang="zh-CN" sz="2200" b="1" smtClean="0">
                <a:ea typeface="宋体" panose="02010600030101010101" pitchFamily="2" charset="-122"/>
              </a:rPr>
              <a:t>60</a:t>
            </a:r>
            <a:r>
              <a:rPr lang="zh-CN" altLang="en-US" sz="2200" b="1" smtClean="0">
                <a:ea typeface="宋体" panose="02010600030101010101" pitchFamily="2" charset="-122"/>
              </a:rPr>
              <a:t>人左右，每馆不超过</a:t>
            </a:r>
            <a:r>
              <a:rPr lang="en-US" altLang="zh-CN" sz="2200" b="1" smtClean="0">
                <a:ea typeface="宋体" panose="02010600030101010101" pitchFamily="2" charset="-122"/>
              </a:rPr>
              <a:t>2</a:t>
            </a:r>
            <a:r>
              <a:rPr lang="zh-CN" altLang="en-US" sz="2200" b="1" smtClean="0">
                <a:ea typeface="宋体" panose="02010600030101010101" pitchFamily="2" charset="-122"/>
              </a:rPr>
              <a:t>名；</a:t>
            </a:r>
          </a:p>
          <a:p>
            <a:pPr>
              <a:lnSpc>
                <a:spcPct val="110000"/>
              </a:lnSpc>
              <a:spcBef>
                <a:spcPct val="10000"/>
              </a:spcBef>
              <a:spcAft>
                <a:spcPct val="10000"/>
              </a:spcAft>
            </a:pPr>
            <a:r>
              <a:rPr lang="en-US" altLang="zh-CN" sz="2200" b="1" smtClean="0">
                <a:ea typeface="宋体" panose="02010600030101010101" pitchFamily="2" charset="-122"/>
              </a:rPr>
              <a:t>CADAL</a:t>
            </a:r>
            <a:r>
              <a:rPr lang="zh-CN" altLang="en-US" sz="2200" b="1" smtClean="0">
                <a:ea typeface="宋体" panose="02010600030101010101" pitchFamily="2" charset="-122"/>
              </a:rPr>
              <a:t>管理中心提供经费补贴</a:t>
            </a:r>
          </a:p>
          <a:p>
            <a:pPr>
              <a:lnSpc>
                <a:spcPct val="110000"/>
              </a:lnSpc>
              <a:spcBef>
                <a:spcPct val="10000"/>
              </a:spcBef>
              <a:spcAft>
                <a:spcPct val="10000"/>
              </a:spcAft>
            </a:pPr>
            <a:r>
              <a:rPr lang="zh-CN" altLang="en-US" sz="2200" b="1" smtClean="0">
                <a:ea typeface="宋体" panose="02010600030101010101" pitchFamily="2" charset="-122"/>
              </a:rPr>
              <a:t>建设培训网站，动态发布培训信息、在线报名注册和进行成效反馈；</a:t>
            </a:r>
          </a:p>
          <a:p>
            <a:pPr>
              <a:lnSpc>
                <a:spcPct val="110000"/>
              </a:lnSpc>
              <a:spcBef>
                <a:spcPct val="10000"/>
              </a:spcBef>
              <a:spcAft>
                <a:spcPct val="10000"/>
              </a:spcAft>
            </a:pPr>
            <a:r>
              <a:rPr lang="zh-CN" altLang="en-US" sz="2200" b="1" smtClean="0">
                <a:ea typeface="宋体" panose="02010600030101010101" pitchFamily="2" charset="-122"/>
              </a:rPr>
              <a:t>规范培训组织（</a:t>
            </a:r>
            <a:r>
              <a:rPr lang="en-US" altLang="zh-CN" sz="2200" b="1" smtClean="0">
                <a:ea typeface="宋体" panose="02010600030101010101" pitchFamily="2" charset="-122"/>
              </a:rPr>
              <a:t>PPT</a:t>
            </a:r>
            <a:r>
              <a:rPr lang="zh-CN" altLang="en-US" sz="2200" b="1" smtClean="0">
                <a:ea typeface="宋体" panose="02010600030101010101" pitchFamily="2" charset="-122"/>
              </a:rPr>
              <a:t>模板、讲义模板、成效反馈表、培训学员须知、培训教师须知）；</a:t>
            </a:r>
          </a:p>
          <a:p>
            <a:pPr>
              <a:lnSpc>
                <a:spcPct val="110000"/>
              </a:lnSpc>
              <a:spcBef>
                <a:spcPct val="10000"/>
              </a:spcBef>
              <a:spcAft>
                <a:spcPct val="10000"/>
              </a:spcAft>
            </a:pPr>
            <a:r>
              <a:rPr lang="zh-CN" altLang="en-US" sz="2200" b="1" smtClean="0">
                <a:ea typeface="宋体" panose="02010600030101010101" pitchFamily="2" charset="-122"/>
              </a:rPr>
              <a:t>遴选优秀师资，提供师资简介；</a:t>
            </a:r>
          </a:p>
          <a:p>
            <a:pPr>
              <a:lnSpc>
                <a:spcPct val="110000"/>
              </a:lnSpc>
              <a:spcBef>
                <a:spcPct val="10000"/>
              </a:spcBef>
              <a:spcAft>
                <a:spcPct val="10000"/>
              </a:spcAft>
            </a:pPr>
            <a:r>
              <a:rPr lang="zh-CN" altLang="en-US" sz="2200" b="1" smtClean="0">
                <a:ea typeface="宋体" panose="02010600030101010101" pitchFamily="2" charset="-122"/>
              </a:rPr>
              <a:t>配置助教，协助培训；</a:t>
            </a:r>
          </a:p>
          <a:p>
            <a:pPr>
              <a:lnSpc>
                <a:spcPct val="110000"/>
              </a:lnSpc>
              <a:spcBef>
                <a:spcPct val="10000"/>
              </a:spcBef>
              <a:spcAft>
                <a:spcPct val="10000"/>
              </a:spcAft>
            </a:pPr>
            <a:r>
              <a:rPr lang="zh-CN" altLang="en-US" sz="2200" b="1" smtClean="0">
                <a:ea typeface="宋体" panose="02010600030101010101" pitchFamily="2" charset="-122"/>
              </a:rPr>
              <a:t>汇编讲义、参考资料成册；</a:t>
            </a:r>
          </a:p>
          <a:p>
            <a:pPr>
              <a:lnSpc>
                <a:spcPct val="110000"/>
              </a:lnSpc>
              <a:spcBef>
                <a:spcPct val="10000"/>
              </a:spcBef>
              <a:spcAft>
                <a:spcPct val="10000"/>
              </a:spcAft>
            </a:pPr>
            <a:r>
              <a:rPr lang="zh-CN" altLang="en-US" sz="2200" b="1" smtClean="0">
                <a:ea typeface="宋体" panose="02010600030101010101" pitchFamily="2" charset="-122"/>
              </a:rPr>
              <a:t>馆员提交学习小结和业务实践计划；</a:t>
            </a:r>
          </a:p>
          <a:p>
            <a:pPr>
              <a:lnSpc>
                <a:spcPct val="110000"/>
              </a:lnSpc>
              <a:spcBef>
                <a:spcPct val="10000"/>
              </a:spcBef>
              <a:spcAft>
                <a:spcPct val="10000"/>
              </a:spcAft>
            </a:pPr>
            <a:r>
              <a:rPr lang="zh-CN" altLang="en-US" sz="2200" b="1" smtClean="0">
                <a:ea typeface="宋体" panose="02010600030101010101" pitchFamily="2" charset="-122"/>
              </a:rPr>
              <a:t>对馆员培训情况予以鉴定；</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62000" y="304800"/>
            <a:ext cx="8229600" cy="874713"/>
          </a:xfrm>
        </p:spPr>
        <p:txBody>
          <a:bodyPr/>
          <a:lstStyle/>
          <a:p>
            <a:r>
              <a:rPr lang="zh-CN" altLang="en-US" sz="3000" smtClean="0">
                <a:ea typeface="宋体" panose="02010600030101010101" pitchFamily="2" charset="-122"/>
              </a:rPr>
              <a:t>第一期应用技术培训班</a:t>
            </a:r>
          </a:p>
        </p:txBody>
      </p:sp>
      <p:sp>
        <p:nvSpPr>
          <p:cNvPr id="18435" name="Rectangle 3"/>
          <p:cNvSpPr>
            <a:spLocks noGrp="1" noChangeArrowheads="1"/>
          </p:cNvSpPr>
          <p:nvPr>
            <p:ph type="body" idx="1"/>
          </p:nvPr>
        </p:nvSpPr>
        <p:spPr>
          <a:xfrm>
            <a:off x="609600" y="1371600"/>
            <a:ext cx="7848600" cy="4953000"/>
          </a:xfrm>
        </p:spPr>
        <p:txBody>
          <a:bodyPr/>
          <a:lstStyle/>
          <a:p>
            <a:pPr>
              <a:buFont typeface="Wingdings" panose="05000000000000000000" pitchFamily="2" charset="2"/>
              <a:buNone/>
            </a:pPr>
            <a:r>
              <a:rPr lang="en-US" altLang="zh-CN" sz="1800" b="1" smtClean="0">
                <a:solidFill>
                  <a:schemeClr val="folHlink"/>
                </a:solidFill>
                <a:ea typeface="宋体" panose="02010600030101010101" pitchFamily="2" charset="-122"/>
              </a:rPr>
              <a:t>  </a:t>
            </a:r>
            <a:r>
              <a:rPr lang="en-US" altLang="zh-CN" sz="2000" b="1" smtClean="0">
                <a:solidFill>
                  <a:schemeClr val="folHlink"/>
                </a:solidFill>
                <a:latin typeface="Times New Roman" panose="02020603050405020304" pitchFamily="18" charset="0"/>
                <a:ea typeface="宋体" panose="02010600030101010101" pitchFamily="2" charset="-122"/>
              </a:rPr>
              <a:t>2010</a:t>
            </a:r>
            <a:r>
              <a:rPr lang="zh-CN" altLang="en-US" sz="2000" b="1" smtClean="0">
                <a:solidFill>
                  <a:schemeClr val="folHlink"/>
                </a:solidFill>
                <a:latin typeface="Times New Roman" panose="02020603050405020304" pitchFamily="18" charset="0"/>
                <a:ea typeface="宋体" panose="02010600030101010101" pitchFamily="2" charset="-122"/>
              </a:rPr>
              <a:t>年</a:t>
            </a:r>
            <a:r>
              <a:rPr lang="en-US" altLang="zh-CN" sz="2000" b="1" smtClean="0">
                <a:solidFill>
                  <a:schemeClr val="folHlink"/>
                </a:solidFill>
                <a:latin typeface="Times New Roman" panose="02020603050405020304" pitchFamily="18" charset="0"/>
                <a:ea typeface="宋体" panose="02010600030101010101" pitchFamily="2" charset="-122"/>
              </a:rPr>
              <a:t>12</a:t>
            </a:r>
            <a:r>
              <a:rPr lang="zh-CN" altLang="en-US" sz="2000" b="1" smtClean="0">
                <a:solidFill>
                  <a:schemeClr val="folHlink"/>
                </a:solidFill>
                <a:latin typeface="Times New Roman" panose="02020603050405020304" pitchFamily="18" charset="0"/>
                <a:ea typeface="宋体" panose="02010600030101010101" pitchFamily="2" charset="-122"/>
              </a:rPr>
              <a:t>月</a:t>
            </a:r>
            <a:r>
              <a:rPr lang="en-US" altLang="zh-CN" sz="2000" b="1" smtClean="0">
                <a:solidFill>
                  <a:schemeClr val="folHlink"/>
                </a:solidFill>
                <a:latin typeface="Times New Roman" panose="02020603050405020304" pitchFamily="18" charset="0"/>
                <a:ea typeface="宋体" panose="02010600030101010101" pitchFamily="2" charset="-122"/>
              </a:rPr>
              <a:t>11-13</a:t>
            </a:r>
            <a:r>
              <a:rPr lang="zh-CN" altLang="en-US" sz="2000" b="1" smtClean="0">
                <a:solidFill>
                  <a:schemeClr val="folHlink"/>
                </a:solidFill>
                <a:latin typeface="Times New Roman" panose="02020603050405020304" pitchFamily="18" charset="0"/>
                <a:ea typeface="宋体" panose="02010600030101010101" pitchFamily="2" charset="-122"/>
              </a:rPr>
              <a:t>日，</a:t>
            </a:r>
            <a:r>
              <a:rPr lang="en-US" altLang="zh-CN" sz="2000" b="1" smtClean="0">
                <a:solidFill>
                  <a:schemeClr val="folHlink"/>
                </a:solidFill>
                <a:latin typeface="Times New Roman" panose="02020603050405020304" pitchFamily="18" charset="0"/>
                <a:ea typeface="宋体" panose="02010600030101010101" pitchFamily="2" charset="-122"/>
              </a:rPr>
              <a:t>CADAL</a:t>
            </a:r>
            <a:r>
              <a:rPr lang="zh-CN" altLang="en-US" sz="2000" b="1" smtClean="0">
                <a:solidFill>
                  <a:schemeClr val="folHlink"/>
                </a:solidFill>
                <a:latin typeface="Times New Roman" panose="02020603050405020304" pitchFamily="18" charset="0"/>
                <a:ea typeface="宋体" panose="02010600030101010101" pitchFamily="2" charset="-122"/>
              </a:rPr>
              <a:t>二期建设项目第一期应用技术培训班在东南大学九龙湖校区李文正图书馆隆重开班</a:t>
            </a:r>
          </a:p>
          <a:p>
            <a:r>
              <a:rPr lang="zh-CN" altLang="en-US" sz="1800" b="1" smtClean="0">
                <a:solidFill>
                  <a:schemeClr val="bg2"/>
                </a:solidFill>
                <a:ea typeface="宋体" panose="02010600030101010101" pitchFamily="2" charset="-122"/>
              </a:rPr>
              <a:t>主办：</a:t>
            </a:r>
            <a:r>
              <a:rPr lang="en-US" altLang="zh-CN" sz="1800" b="1" smtClean="0">
                <a:solidFill>
                  <a:schemeClr val="bg2"/>
                </a:solidFill>
                <a:ea typeface="宋体" panose="02010600030101010101" pitchFamily="2" charset="-122"/>
              </a:rPr>
              <a:t>CADAL</a:t>
            </a:r>
            <a:r>
              <a:rPr lang="zh-CN" altLang="en-US" sz="1800" b="1" smtClean="0">
                <a:solidFill>
                  <a:schemeClr val="bg2"/>
                </a:solidFill>
                <a:ea typeface="宋体" panose="02010600030101010101" pitchFamily="2" charset="-122"/>
              </a:rPr>
              <a:t>管理中心</a:t>
            </a:r>
            <a:r>
              <a:rPr lang="en-US" altLang="zh-CN" sz="1800" b="1" smtClean="0">
                <a:solidFill>
                  <a:schemeClr val="bg2"/>
                </a:solidFill>
                <a:ea typeface="宋体" panose="02010600030101010101" pitchFamily="2" charset="-122"/>
              </a:rPr>
              <a:t>&amp;</a:t>
            </a:r>
            <a:r>
              <a:rPr lang="zh-CN" altLang="en-US" sz="1800" b="1" smtClean="0">
                <a:solidFill>
                  <a:schemeClr val="bg2"/>
                </a:solidFill>
                <a:ea typeface="宋体" panose="02010600030101010101" pitchFamily="2" charset="-122"/>
              </a:rPr>
              <a:t>上海交通大学</a:t>
            </a:r>
          </a:p>
          <a:p>
            <a:r>
              <a:rPr lang="zh-CN" altLang="en-US" sz="1800" b="1" smtClean="0">
                <a:solidFill>
                  <a:schemeClr val="bg2"/>
                </a:solidFill>
                <a:ea typeface="宋体" panose="02010600030101010101" pitchFamily="2" charset="-122"/>
              </a:rPr>
              <a:t>承办：上海交通大学</a:t>
            </a:r>
            <a:r>
              <a:rPr lang="en-US" altLang="zh-CN" sz="1800" b="1" smtClean="0">
                <a:solidFill>
                  <a:schemeClr val="bg2"/>
                </a:solidFill>
                <a:ea typeface="宋体" panose="02010600030101010101" pitchFamily="2" charset="-122"/>
              </a:rPr>
              <a:t>&amp;</a:t>
            </a:r>
            <a:r>
              <a:rPr lang="zh-CN" altLang="en-US" sz="1800" b="1" smtClean="0">
                <a:solidFill>
                  <a:schemeClr val="bg2"/>
                </a:solidFill>
                <a:ea typeface="宋体" panose="02010600030101010101" pitchFamily="2" charset="-122"/>
              </a:rPr>
              <a:t>东南大学</a:t>
            </a:r>
          </a:p>
          <a:p>
            <a:pPr>
              <a:buFont typeface="Wingdings" panose="05000000000000000000" pitchFamily="2" charset="2"/>
              <a:buNone/>
            </a:pPr>
            <a:endParaRPr lang="en-US" altLang="zh-CN" sz="2000" b="1" smtClean="0">
              <a:solidFill>
                <a:schemeClr val="folHlink"/>
              </a:solidFill>
              <a:latin typeface="Times New Roman" panose="02020603050405020304" pitchFamily="18" charset="0"/>
              <a:ea typeface="宋体" panose="02010600030101010101" pitchFamily="2" charset="-122"/>
            </a:endParaRPr>
          </a:p>
          <a:p>
            <a:endParaRPr lang="zh-CN" altLang="en-US" sz="2000" b="1" smtClean="0">
              <a:solidFill>
                <a:schemeClr val="bg2"/>
              </a:solidFill>
              <a:latin typeface="Times New Roman" panose="02020603050405020304" pitchFamily="18" charset="0"/>
              <a:ea typeface="宋体" panose="02010600030101010101" pitchFamily="2" charset="-122"/>
            </a:endParaRPr>
          </a:p>
          <a:p>
            <a:endParaRPr lang="zh-CN" altLang="en-US" sz="1000" b="1" smtClean="0">
              <a:solidFill>
                <a:schemeClr val="bg2"/>
              </a:solidFill>
              <a:ea typeface="宋体" panose="02010600030101010101" pitchFamily="2" charset="-122"/>
            </a:endParaRPr>
          </a:p>
          <a:p>
            <a:endParaRPr lang="zh-CN" altLang="en-US" sz="1800" b="1" smtClean="0">
              <a:solidFill>
                <a:schemeClr val="bg2"/>
              </a:solidFill>
              <a:ea typeface="宋体" panose="02010600030101010101" pitchFamily="2" charset="-122"/>
            </a:endParaRPr>
          </a:p>
          <a:p>
            <a:endParaRPr lang="zh-CN" altLang="en-US" sz="2000" b="1" smtClean="0">
              <a:solidFill>
                <a:schemeClr val="bg2"/>
              </a:solidFill>
              <a:ea typeface="宋体" panose="02010600030101010101" pitchFamily="2" charset="-122"/>
            </a:endParaRPr>
          </a:p>
          <a:p>
            <a:endParaRPr lang="zh-CN" altLang="en-US" sz="2000" b="1" smtClean="0">
              <a:solidFill>
                <a:schemeClr val="bg2"/>
              </a:solidFill>
              <a:ea typeface="宋体" panose="02010600030101010101" pitchFamily="2" charset="-122"/>
            </a:endParaRPr>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743200"/>
            <a:ext cx="6924675"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38200" y="304800"/>
            <a:ext cx="8153400" cy="874713"/>
          </a:xfrm>
        </p:spPr>
        <p:txBody>
          <a:bodyPr/>
          <a:lstStyle/>
          <a:p>
            <a:r>
              <a:rPr lang="zh-CN" altLang="en-US" sz="3000" smtClean="0">
                <a:ea typeface="宋体" panose="02010600030101010101" pitchFamily="2" charset="-122"/>
              </a:rPr>
              <a:t>第一期应用技术培训班举办情况</a:t>
            </a:r>
          </a:p>
        </p:txBody>
      </p:sp>
      <p:sp>
        <p:nvSpPr>
          <p:cNvPr id="19459" name="Rectangle 3"/>
          <p:cNvSpPr>
            <a:spLocks noGrp="1" noChangeArrowheads="1"/>
          </p:cNvSpPr>
          <p:nvPr>
            <p:ph type="body" idx="1"/>
          </p:nvPr>
        </p:nvSpPr>
        <p:spPr>
          <a:xfrm>
            <a:off x="609600" y="1295400"/>
            <a:ext cx="7924800" cy="4953000"/>
          </a:xfrm>
        </p:spPr>
        <p:txBody>
          <a:bodyPr/>
          <a:lstStyle/>
          <a:p>
            <a:pPr>
              <a:lnSpc>
                <a:spcPct val="80000"/>
              </a:lnSpc>
            </a:pPr>
            <a:r>
              <a:rPr lang="zh-CN" altLang="en-US" sz="2400" b="1" u="sng" smtClean="0">
                <a:solidFill>
                  <a:schemeClr val="folHlink"/>
                </a:solidFill>
                <a:ea typeface="宋体" panose="02010600030101010101" pitchFamily="2" charset="-122"/>
              </a:rPr>
              <a:t>主题</a:t>
            </a:r>
            <a:r>
              <a:rPr lang="zh-CN" altLang="en-US" sz="2400" b="1" smtClean="0">
                <a:solidFill>
                  <a:schemeClr val="folHlink"/>
                </a:solidFill>
                <a:ea typeface="宋体" panose="02010600030101010101" pitchFamily="2" charset="-122"/>
              </a:rPr>
              <a:t>：</a:t>
            </a:r>
            <a:r>
              <a:rPr lang="zh-CN" altLang="en-US" sz="2000" b="1" smtClean="0">
                <a:solidFill>
                  <a:schemeClr val="bg2"/>
                </a:solidFill>
                <a:ea typeface="宋体" panose="02010600030101010101" pitchFamily="2" charset="-122"/>
              </a:rPr>
              <a:t>“嵌入式应用技术与方法”</a:t>
            </a:r>
            <a:endParaRPr lang="zh-CN" altLang="en-US" sz="2400" b="1" u="sng" smtClean="0">
              <a:solidFill>
                <a:schemeClr val="folHlink"/>
              </a:solidFill>
              <a:ea typeface="宋体" panose="02010600030101010101" pitchFamily="2" charset="-122"/>
            </a:endParaRPr>
          </a:p>
          <a:p>
            <a:pPr>
              <a:lnSpc>
                <a:spcPct val="80000"/>
              </a:lnSpc>
            </a:pPr>
            <a:r>
              <a:rPr lang="zh-CN" altLang="en-US" sz="2400" b="1" u="sng" smtClean="0">
                <a:solidFill>
                  <a:schemeClr val="folHlink"/>
                </a:solidFill>
                <a:ea typeface="宋体" panose="02010600030101010101" pitchFamily="2" charset="-122"/>
              </a:rPr>
              <a:t>培训内容</a:t>
            </a:r>
            <a:r>
              <a:rPr lang="zh-CN" altLang="en-US" sz="2400" b="1" smtClean="0">
                <a:solidFill>
                  <a:schemeClr val="folHlink"/>
                </a:solidFill>
                <a:ea typeface="宋体" panose="02010600030101010101" pitchFamily="2" charset="-122"/>
              </a:rPr>
              <a:t>：</a:t>
            </a:r>
          </a:p>
          <a:p>
            <a:pPr lvl="1">
              <a:lnSpc>
                <a:spcPct val="80000"/>
              </a:lnSpc>
            </a:pPr>
            <a:r>
              <a:rPr lang="zh-CN" altLang="en-US" sz="1800" b="1" smtClean="0">
                <a:solidFill>
                  <a:schemeClr val="bg2"/>
                </a:solidFill>
                <a:ea typeface="宋体" panose="02010600030101010101" pitchFamily="2" charset="-122"/>
              </a:rPr>
              <a:t>中国高等教育数字图书馆（</a:t>
            </a:r>
            <a:r>
              <a:rPr lang="en-US" altLang="en-US" sz="1800" b="1" smtClean="0">
                <a:solidFill>
                  <a:schemeClr val="bg2"/>
                </a:solidFill>
                <a:ea typeface="宋体" panose="02010600030101010101" pitchFamily="2" charset="-122"/>
              </a:rPr>
              <a:t>CADLIS</a:t>
            </a:r>
            <a:r>
              <a:rPr lang="zh-CN" altLang="en-US" sz="1800" b="1" smtClean="0">
                <a:solidFill>
                  <a:schemeClr val="bg2"/>
                </a:solidFill>
                <a:ea typeface="宋体" panose="02010600030101010101" pitchFamily="2" charset="-122"/>
              </a:rPr>
              <a:t>）实践与应用</a:t>
            </a:r>
          </a:p>
          <a:p>
            <a:pPr lvl="1">
              <a:lnSpc>
                <a:spcPct val="80000"/>
              </a:lnSpc>
            </a:pPr>
            <a:r>
              <a:rPr lang="zh-CN" altLang="en-US" sz="1800" b="1" smtClean="0">
                <a:solidFill>
                  <a:schemeClr val="bg2"/>
                </a:solidFill>
                <a:ea typeface="宋体" panose="02010600030101010101" pitchFamily="2" charset="-122"/>
              </a:rPr>
              <a:t>即时通讯（</a:t>
            </a:r>
            <a:r>
              <a:rPr lang="en-US" altLang="en-US" sz="1800" b="1" smtClean="0">
                <a:solidFill>
                  <a:schemeClr val="bg2"/>
                </a:solidFill>
                <a:ea typeface="宋体" panose="02010600030101010101" pitchFamily="2" charset="-122"/>
              </a:rPr>
              <a:t>IM</a:t>
            </a:r>
            <a:r>
              <a:rPr lang="zh-CN" altLang="en-US" sz="1800" b="1" smtClean="0">
                <a:solidFill>
                  <a:schemeClr val="bg2"/>
                </a:solidFill>
                <a:ea typeface="宋体" panose="02010600030101010101" pitchFamily="2" charset="-122"/>
              </a:rPr>
              <a:t>）技术在图书馆中的应用</a:t>
            </a:r>
          </a:p>
          <a:p>
            <a:pPr lvl="1">
              <a:lnSpc>
                <a:spcPct val="80000"/>
              </a:lnSpc>
            </a:pPr>
            <a:r>
              <a:rPr lang="en-US" altLang="en-US" sz="1800" b="1" smtClean="0">
                <a:solidFill>
                  <a:schemeClr val="bg2"/>
                </a:solidFill>
                <a:ea typeface="宋体" panose="02010600030101010101" pitchFamily="2" charset="-122"/>
              </a:rPr>
              <a:t>RSS</a:t>
            </a:r>
            <a:r>
              <a:rPr lang="zh-CN" altLang="en-US" sz="1800" b="1" smtClean="0">
                <a:solidFill>
                  <a:schemeClr val="bg2"/>
                </a:solidFill>
                <a:ea typeface="宋体" panose="02010600030101010101" pitchFamily="2" charset="-122"/>
              </a:rPr>
              <a:t>技术在图书馆中的 应用</a:t>
            </a:r>
          </a:p>
          <a:p>
            <a:pPr lvl="1">
              <a:lnSpc>
                <a:spcPct val="80000"/>
              </a:lnSpc>
            </a:pPr>
            <a:r>
              <a:rPr lang="en-US" altLang="en-US" sz="1800" b="1" smtClean="0">
                <a:solidFill>
                  <a:schemeClr val="bg2"/>
                </a:solidFill>
                <a:ea typeface="宋体" panose="02010600030101010101" pitchFamily="2" charset="-122"/>
              </a:rPr>
              <a:t>ToolBar</a:t>
            </a:r>
            <a:r>
              <a:rPr lang="zh-CN" altLang="en-US" sz="1800" b="1" smtClean="0">
                <a:solidFill>
                  <a:schemeClr val="bg2"/>
                </a:solidFill>
                <a:ea typeface="宋体" panose="02010600030101010101" pitchFamily="2" charset="-122"/>
              </a:rPr>
              <a:t>（工具条）技术在图书馆的应用</a:t>
            </a:r>
          </a:p>
          <a:p>
            <a:pPr lvl="1">
              <a:lnSpc>
                <a:spcPct val="80000"/>
              </a:lnSpc>
            </a:pPr>
            <a:r>
              <a:rPr lang="zh-CN" altLang="en-US" sz="1800" b="1" smtClean="0">
                <a:solidFill>
                  <a:schemeClr val="bg2"/>
                </a:solidFill>
                <a:ea typeface="宋体" panose="02010600030101010101" pitchFamily="2" charset="-122"/>
              </a:rPr>
              <a:t>手机图书馆的设计与应用基础</a:t>
            </a:r>
            <a:endParaRPr lang="zh-CN" altLang="en-US" sz="1000" b="1" smtClean="0">
              <a:solidFill>
                <a:schemeClr val="bg2"/>
              </a:solidFill>
              <a:ea typeface="宋体" panose="02010600030101010101" pitchFamily="2" charset="-122"/>
            </a:endParaRPr>
          </a:p>
          <a:p>
            <a:pPr>
              <a:lnSpc>
                <a:spcPct val="80000"/>
              </a:lnSpc>
            </a:pPr>
            <a:r>
              <a:rPr lang="zh-CN" altLang="en-US" sz="2400" b="1" u="sng" smtClean="0">
                <a:solidFill>
                  <a:schemeClr val="folHlink"/>
                </a:solidFill>
                <a:ea typeface="宋体" panose="02010600030101010101" pitchFamily="2" charset="-122"/>
              </a:rPr>
              <a:t>师资</a:t>
            </a:r>
          </a:p>
          <a:p>
            <a:pPr lvl="1">
              <a:lnSpc>
                <a:spcPct val="80000"/>
              </a:lnSpc>
            </a:pPr>
            <a:r>
              <a:rPr lang="zh-CN" altLang="en-US" sz="1800" b="1" smtClean="0">
                <a:solidFill>
                  <a:schemeClr val="bg2"/>
                </a:solidFill>
                <a:ea typeface="宋体" panose="02010600030101010101" pitchFamily="2" charset="-122"/>
              </a:rPr>
              <a:t>清华大学（张成昱）、上海交通大学（系统部）、浙江大学（黄晨）、厦门大学（肖铮）</a:t>
            </a:r>
            <a:endParaRPr lang="zh-CN" altLang="en-US" sz="1000" smtClean="0">
              <a:ea typeface="宋体" panose="02010600030101010101" pitchFamily="2" charset="-122"/>
            </a:endParaRPr>
          </a:p>
          <a:p>
            <a:pPr>
              <a:lnSpc>
                <a:spcPct val="80000"/>
              </a:lnSpc>
            </a:pPr>
            <a:r>
              <a:rPr lang="zh-CN" altLang="en-US" sz="2400" b="1" u="sng" smtClean="0">
                <a:solidFill>
                  <a:schemeClr val="folHlink"/>
                </a:solidFill>
                <a:ea typeface="宋体" panose="02010600030101010101" pitchFamily="2" charset="-122"/>
              </a:rPr>
              <a:t>授课形式</a:t>
            </a:r>
          </a:p>
          <a:p>
            <a:pPr lvl="1">
              <a:lnSpc>
                <a:spcPct val="80000"/>
              </a:lnSpc>
            </a:pPr>
            <a:r>
              <a:rPr lang="zh-CN" altLang="en-US" sz="1800" b="1" smtClean="0">
                <a:solidFill>
                  <a:schemeClr val="bg2"/>
                </a:solidFill>
                <a:ea typeface="宋体" panose="02010600030101010101" pitchFamily="2" charset="-122"/>
              </a:rPr>
              <a:t>基础授课</a:t>
            </a:r>
            <a:r>
              <a:rPr lang="en-US" altLang="zh-CN" sz="1800" b="1" smtClean="0">
                <a:solidFill>
                  <a:schemeClr val="bg2"/>
                </a:solidFill>
                <a:ea typeface="宋体" panose="02010600030101010101" pitchFamily="2" charset="-122"/>
              </a:rPr>
              <a:t>+</a:t>
            </a:r>
            <a:r>
              <a:rPr lang="zh-CN" altLang="en-US" sz="1800" b="1" smtClean="0">
                <a:solidFill>
                  <a:schemeClr val="bg2"/>
                </a:solidFill>
                <a:ea typeface="宋体" panose="02010600030101010101" pitchFamily="2" charset="-122"/>
              </a:rPr>
              <a:t>案例展示</a:t>
            </a:r>
            <a:r>
              <a:rPr lang="en-US" altLang="zh-CN" sz="1800" b="1" smtClean="0">
                <a:solidFill>
                  <a:schemeClr val="bg2"/>
                </a:solidFill>
                <a:ea typeface="宋体" panose="02010600030101010101" pitchFamily="2" charset="-122"/>
              </a:rPr>
              <a:t>+</a:t>
            </a:r>
            <a:r>
              <a:rPr lang="zh-CN" altLang="en-US" sz="1800" b="1" smtClean="0">
                <a:solidFill>
                  <a:schemeClr val="bg2"/>
                </a:solidFill>
                <a:ea typeface="宋体" panose="02010600030101010101" pitchFamily="2" charset="-122"/>
              </a:rPr>
              <a:t>分组研讨</a:t>
            </a:r>
            <a:r>
              <a:rPr lang="en-US" altLang="zh-CN" sz="1800" b="1" smtClean="0">
                <a:solidFill>
                  <a:schemeClr val="bg2"/>
                </a:solidFill>
                <a:ea typeface="宋体" panose="02010600030101010101" pitchFamily="2" charset="-122"/>
              </a:rPr>
              <a:t>+</a:t>
            </a:r>
            <a:r>
              <a:rPr lang="zh-CN" altLang="en-US" sz="1800" b="1" smtClean="0">
                <a:solidFill>
                  <a:schemeClr val="bg2"/>
                </a:solidFill>
                <a:ea typeface="宋体" panose="02010600030101010101" pitchFamily="2" charset="-122"/>
              </a:rPr>
              <a:t>实践辅导</a:t>
            </a:r>
            <a:r>
              <a:rPr lang="en-US" altLang="zh-CN" sz="1800" b="1" smtClean="0">
                <a:solidFill>
                  <a:schemeClr val="bg2"/>
                </a:solidFill>
                <a:ea typeface="宋体" panose="02010600030101010101" pitchFamily="2" charset="-122"/>
              </a:rPr>
              <a:t>+</a:t>
            </a:r>
            <a:r>
              <a:rPr lang="zh-CN" altLang="en-US" sz="1800" b="1" smtClean="0">
                <a:solidFill>
                  <a:schemeClr val="bg2"/>
                </a:solidFill>
                <a:ea typeface="宋体" panose="02010600030101010101" pitchFamily="2" charset="-122"/>
              </a:rPr>
              <a:t>业务实践应用</a:t>
            </a:r>
          </a:p>
          <a:p>
            <a:pPr>
              <a:lnSpc>
                <a:spcPct val="80000"/>
              </a:lnSpc>
            </a:pPr>
            <a:r>
              <a:rPr lang="zh-CN" altLang="en-US" sz="2400" b="1" u="sng" smtClean="0">
                <a:solidFill>
                  <a:schemeClr val="folHlink"/>
                </a:solidFill>
                <a:ea typeface="宋体" panose="02010600030101010101" pitchFamily="2" charset="-122"/>
              </a:rPr>
              <a:t>培训特色</a:t>
            </a:r>
            <a:r>
              <a:rPr lang="zh-CN" altLang="en-US" sz="2400" b="1" smtClean="0">
                <a:solidFill>
                  <a:schemeClr val="folHlink"/>
                </a:solidFill>
                <a:ea typeface="宋体" panose="02010600030101010101" pitchFamily="2" charset="-122"/>
              </a:rPr>
              <a:t>：</a:t>
            </a:r>
          </a:p>
          <a:p>
            <a:pPr lvl="1">
              <a:lnSpc>
                <a:spcPct val="80000"/>
              </a:lnSpc>
            </a:pPr>
            <a:r>
              <a:rPr lang="zh-CN" altLang="en-US" sz="1800" b="1" smtClean="0">
                <a:solidFill>
                  <a:schemeClr val="bg2"/>
                </a:solidFill>
                <a:ea typeface="宋体" panose="02010600030101010101" pitchFamily="2" charset="-122"/>
              </a:rPr>
              <a:t>实（“实用”、“实际”）</a:t>
            </a:r>
          </a:p>
          <a:p>
            <a:pPr lvl="1">
              <a:lnSpc>
                <a:spcPct val="80000"/>
              </a:lnSpc>
            </a:pPr>
            <a:r>
              <a:rPr lang="zh-CN" altLang="en-US" sz="1800" b="1" smtClean="0">
                <a:solidFill>
                  <a:schemeClr val="bg2"/>
                </a:solidFill>
                <a:ea typeface="宋体" panose="02010600030101010101" pitchFamily="2" charset="-122"/>
              </a:rPr>
              <a:t>精（“精简”，“精华”）</a:t>
            </a:r>
          </a:p>
          <a:p>
            <a:pPr lvl="1">
              <a:lnSpc>
                <a:spcPct val="80000"/>
              </a:lnSpc>
            </a:pPr>
            <a:r>
              <a:rPr lang="zh-CN" altLang="en-US" sz="1800" b="1" smtClean="0">
                <a:solidFill>
                  <a:schemeClr val="bg2"/>
                </a:solidFill>
                <a:ea typeface="宋体" panose="02010600030101010101" pitchFamily="2" charset="-122"/>
              </a:rPr>
              <a:t>活（“活泼”，“活用”）</a:t>
            </a:r>
          </a:p>
        </p:txBody>
      </p:sp>
      <p:pic>
        <p:nvPicPr>
          <p:cNvPr id="19460" name="Picture 5" descr="DSC_03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876800"/>
            <a:ext cx="2706688"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p:txBody>
          <a:bodyPr/>
          <a:lstStyle/>
          <a:p>
            <a:r>
              <a:rPr lang="zh-CN" altLang="en-US" sz="3200" smtClean="0">
                <a:ea typeface="宋体" panose="02010600030101010101" pitchFamily="2" charset="-122"/>
              </a:rPr>
              <a:t>学员情况和组织规划</a:t>
            </a:r>
          </a:p>
        </p:txBody>
      </p:sp>
      <p:sp>
        <p:nvSpPr>
          <p:cNvPr id="20483" name="内容占位符 2"/>
          <p:cNvSpPr>
            <a:spLocks noGrp="1"/>
          </p:cNvSpPr>
          <p:nvPr>
            <p:ph idx="1"/>
          </p:nvPr>
        </p:nvSpPr>
        <p:spPr>
          <a:xfrm>
            <a:off x="457200" y="1371600"/>
            <a:ext cx="8458200" cy="5181600"/>
          </a:xfrm>
        </p:spPr>
        <p:txBody>
          <a:bodyPr/>
          <a:lstStyle/>
          <a:p>
            <a:r>
              <a:rPr lang="zh-CN" altLang="zh-CN" sz="2000" smtClean="0">
                <a:ea typeface="宋体" panose="02010600030101010101" pitchFamily="2" charset="-122"/>
              </a:rPr>
              <a:t>培训人员具有一定的技术基础，在馆内从事技术开发工作；比较关注技术在服务中的应用。</a:t>
            </a:r>
          </a:p>
          <a:p>
            <a:r>
              <a:rPr lang="zh-CN" altLang="zh-CN" sz="2000" smtClean="0">
                <a:ea typeface="宋体" panose="02010600030101010101" pitchFamily="2" charset="-122"/>
              </a:rPr>
              <a:t>为保障培训效果和便于小范围紧密、有效地进行交流，培训人数限制在</a:t>
            </a:r>
            <a:r>
              <a:rPr lang="en-US" altLang="zh-CN" sz="2000" smtClean="0">
                <a:ea typeface="宋体" panose="02010600030101010101" pitchFamily="2" charset="-122"/>
              </a:rPr>
              <a:t>50-60</a:t>
            </a:r>
            <a:r>
              <a:rPr lang="zh-CN" altLang="zh-CN" sz="2000" smtClean="0">
                <a:ea typeface="宋体" panose="02010600030101010101" pitchFamily="2" charset="-122"/>
              </a:rPr>
              <a:t>名之间，同一馆参加人员不超过</a:t>
            </a:r>
            <a:r>
              <a:rPr lang="en-US" altLang="zh-CN" sz="2000" smtClean="0">
                <a:ea typeface="宋体" panose="02010600030101010101" pitchFamily="2" charset="-122"/>
              </a:rPr>
              <a:t>2</a:t>
            </a:r>
            <a:r>
              <a:rPr lang="zh-CN" altLang="zh-CN" sz="2000" smtClean="0">
                <a:ea typeface="宋体" panose="02010600030101010101" pitchFamily="2" charset="-122"/>
              </a:rPr>
              <a:t>名。</a:t>
            </a:r>
            <a:r>
              <a:rPr lang="en-US" altLang="zh-CN" sz="2000" smtClean="0">
                <a:ea typeface="宋体" panose="02010600030101010101" pitchFamily="2" charset="-122"/>
              </a:rPr>
              <a:t> </a:t>
            </a:r>
            <a:endParaRPr lang="zh-CN" altLang="zh-CN" sz="2000" smtClean="0">
              <a:ea typeface="宋体" panose="02010600030101010101" pitchFamily="2" charset="-122"/>
            </a:endParaRPr>
          </a:p>
          <a:p>
            <a:r>
              <a:rPr lang="zh-CN" altLang="zh-CN" sz="2000" smtClean="0">
                <a:ea typeface="宋体" panose="02010600030101010101" pitchFamily="2" charset="-122"/>
              </a:rPr>
              <a:t>学员人数：最终培训注册报到</a:t>
            </a:r>
            <a:r>
              <a:rPr lang="en-US" altLang="zh-CN" sz="2000" smtClean="0">
                <a:ea typeface="宋体" panose="02010600030101010101" pitchFamily="2" charset="-122"/>
              </a:rPr>
              <a:t>56</a:t>
            </a:r>
            <a:r>
              <a:rPr lang="zh-CN" altLang="zh-CN" sz="2000" smtClean="0">
                <a:ea typeface="宋体" panose="02010600030101010101" pitchFamily="2" charset="-122"/>
              </a:rPr>
              <a:t>名，如期获得结业证书</a:t>
            </a:r>
            <a:r>
              <a:rPr lang="en-US" altLang="zh-CN" sz="2000" smtClean="0">
                <a:ea typeface="宋体" panose="02010600030101010101" pitchFamily="2" charset="-122"/>
              </a:rPr>
              <a:t>55</a:t>
            </a:r>
            <a:r>
              <a:rPr lang="zh-CN" altLang="zh-CN" sz="2000" smtClean="0">
                <a:ea typeface="宋体" panose="02010600030101010101" pitchFamily="2" charset="-122"/>
              </a:rPr>
              <a:t>人，分别来自全国高校</a:t>
            </a:r>
            <a:r>
              <a:rPr lang="en-US" altLang="zh-CN" sz="2000" smtClean="0">
                <a:ea typeface="宋体" panose="02010600030101010101" pitchFamily="2" charset="-122"/>
              </a:rPr>
              <a:t>39</a:t>
            </a:r>
            <a:r>
              <a:rPr lang="zh-CN" altLang="zh-CN" sz="2000" smtClean="0">
                <a:ea typeface="宋体" panose="02010600030101010101" pitchFamily="2" charset="-122"/>
              </a:rPr>
              <a:t>所，其中</a:t>
            </a:r>
            <a:r>
              <a:rPr lang="en-US" altLang="zh-CN" sz="2000" smtClean="0">
                <a:ea typeface="宋体" panose="02010600030101010101" pitchFamily="2" charset="-122"/>
              </a:rPr>
              <a:t>19</a:t>
            </a:r>
            <a:r>
              <a:rPr lang="zh-CN" altLang="zh-CN" sz="2000" smtClean="0">
                <a:ea typeface="宋体" panose="02010600030101010101" pitchFamily="2" charset="-122"/>
              </a:rPr>
              <a:t>名为主任</a:t>
            </a:r>
            <a:r>
              <a:rPr lang="en-US" altLang="zh-CN" sz="2000" smtClean="0">
                <a:ea typeface="宋体" panose="02010600030101010101" pitchFamily="2" charset="-122"/>
              </a:rPr>
              <a:t>/</a:t>
            </a:r>
            <a:r>
              <a:rPr lang="zh-CN" altLang="zh-CN" sz="2000" smtClean="0">
                <a:ea typeface="宋体" panose="02010600030101010101" pitchFamily="2" charset="-122"/>
              </a:rPr>
              <a:t>副主任级别以上，学员</a:t>
            </a:r>
            <a:r>
              <a:rPr lang="en-US" altLang="zh-CN" sz="2000" smtClean="0">
                <a:ea typeface="宋体" panose="02010600030101010101" pitchFamily="2" charset="-122"/>
              </a:rPr>
              <a:t>80%</a:t>
            </a:r>
            <a:r>
              <a:rPr lang="zh-CN" altLang="zh-CN" sz="2000" smtClean="0">
                <a:ea typeface="宋体" panose="02010600030101010101" pitchFamily="2" charset="-122"/>
              </a:rPr>
              <a:t>以上具有从事相关技术支持或系统开发工作背景。</a:t>
            </a:r>
          </a:p>
          <a:p>
            <a:r>
              <a:rPr lang="zh-CN" altLang="zh-CN" sz="2000" smtClean="0">
                <a:ea typeface="宋体" panose="02010600030101010101" pitchFamily="2" charset="-122"/>
              </a:rPr>
              <a:t>学员分布地区：覆盖</a:t>
            </a:r>
            <a:r>
              <a:rPr lang="en-US" altLang="zh-CN" sz="2000" smtClean="0">
                <a:ea typeface="宋体" panose="02010600030101010101" pitchFamily="2" charset="-122"/>
              </a:rPr>
              <a:t>16</a:t>
            </a:r>
            <a:r>
              <a:rPr lang="zh-CN" altLang="zh-CN" sz="2000" smtClean="0">
                <a:ea typeface="宋体" panose="02010600030101010101" pitchFamily="2" charset="-122"/>
              </a:rPr>
              <a:t>个省</a:t>
            </a:r>
            <a:r>
              <a:rPr lang="en-US" altLang="zh-CN" sz="2000" smtClean="0">
                <a:ea typeface="宋体" panose="02010600030101010101" pitchFamily="2" charset="-122"/>
              </a:rPr>
              <a:t>/</a:t>
            </a:r>
            <a:r>
              <a:rPr lang="zh-CN" altLang="zh-CN" sz="2000" smtClean="0">
                <a:ea typeface="宋体" panose="02010600030101010101" pitchFamily="2" charset="-122"/>
              </a:rPr>
              <a:t>直辖市，包括江苏、上海、北京、重庆、广东、广西、四川、湖北、湖南、河北、山东、贵州、辽宁、吉林、福建、江西等。</a:t>
            </a:r>
            <a:endParaRPr lang="en-US" altLang="zh-CN" sz="2000" smtClean="0">
              <a:ea typeface="宋体" panose="02010600030101010101" pitchFamily="2" charset="-122"/>
            </a:endParaRPr>
          </a:p>
          <a:p>
            <a:r>
              <a:rPr lang="zh-CN" altLang="zh-CN" sz="2000" smtClean="0">
                <a:ea typeface="宋体" panose="02010600030101010101" pitchFamily="2" charset="-122"/>
              </a:rPr>
              <a:t>制定成效反馈表，</a:t>
            </a:r>
            <a:r>
              <a:rPr lang="zh-CN" altLang="en-US" sz="2000" smtClean="0">
                <a:ea typeface="宋体" panose="02010600030101010101" pitchFamily="2" charset="-122"/>
              </a:rPr>
              <a:t>学员</a:t>
            </a:r>
            <a:r>
              <a:rPr lang="zh-CN" altLang="zh-CN" sz="2000" smtClean="0">
                <a:ea typeface="宋体" panose="02010600030101010101" pitchFamily="2" charset="-122"/>
              </a:rPr>
              <a:t>就培训的内容、形式、师资、组织、关注程度等提出建议和反馈。</a:t>
            </a:r>
            <a:endParaRPr lang="en-US" altLang="zh-CN" sz="2000" smtClean="0">
              <a:ea typeface="宋体" panose="02010600030101010101" pitchFamily="2" charset="-122"/>
            </a:endParaRPr>
          </a:p>
          <a:p>
            <a:r>
              <a:rPr lang="zh-CN" altLang="zh-CN" sz="2000" smtClean="0">
                <a:ea typeface="宋体" panose="02010600030101010101" pitchFamily="2" charset="-122"/>
              </a:rPr>
              <a:t>学员还需完成学习小结，</a:t>
            </a:r>
            <a:r>
              <a:rPr lang="zh-CN" altLang="en-US" sz="2000" smtClean="0">
                <a:ea typeface="宋体" panose="02010600030101010101" pitchFamily="2" charset="-122"/>
              </a:rPr>
              <a:t>并</a:t>
            </a:r>
            <a:r>
              <a:rPr lang="zh-CN" altLang="zh-CN" sz="2000" smtClean="0">
                <a:ea typeface="宋体" panose="02010600030101010101" pitchFamily="2" charset="-122"/>
              </a:rPr>
              <a:t>将会综合学习小结、培训期间的表现，对学员进行考评。</a:t>
            </a:r>
          </a:p>
          <a:p>
            <a:r>
              <a:rPr lang="zh-CN" altLang="zh-CN" sz="2000" smtClean="0">
                <a:ea typeface="宋体" panose="02010600030101010101" pitchFamily="2" charset="-122"/>
              </a:rPr>
              <a:t>通过网站，将学员的实践成果进行收集、展示、推广以及评比</a:t>
            </a:r>
          </a:p>
          <a:p>
            <a:endParaRPr lang="zh-CN" altLang="en-US" sz="2000" smtClean="0">
              <a:ea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zh-CN" altLang="en-US" smtClean="0">
                <a:ea typeface="宋体" panose="02010600030101010101" pitchFamily="2" charset="-122"/>
              </a:rPr>
              <a:t>相关组织文档</a:t>
            </a:r>
          </a:p>
        </p:txBody>
      </p:sp>
      <p:pic>
        <p:nvPicPr>
          <p:cNvPr id="21507" name="Picture 4" descr="CADAL反馈调查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48873">
            <a:off x="4876800" y="1219200"/>
            <a:ext cx="3960813" cy="47529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4757" name="Picture 5" descr="CADAL学习小结"/>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5303">
            <a:off x="3810000" y="1676400"/>
            <a:ext cx="3930650" cy="5181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4758" name="Picture 6" descr="CADAL学习小结-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76912">
            <a:off x="2590800" y="1828800"/>
            <a:ext cx="3521075" cy="5029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4759" name="Picture 7" descr="CADAL培训学员须知"/>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95550">
            <a:off x="1219200" y="1752600"/>
            <a:ext cx="3516313" cy="49244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4760" name="Picture 8" descr="CADAL培训教师须知"/>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25215">
            <a:off x="457200" y="2362200"/>
            <a:ext cx="3227388" cy="46720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4761" name="Picture 9" descr="CADAL培训讲义大纲"/>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2438400"/>
            <a:ext cx="3000375" cy="4267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4762" name="Picture 10" descr="CADAL日程安排"/>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2286000"/>
            <a:ext cx="3343275" cy="4419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7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nodeType="clickEffect">
                                  <p:stCondLst>
                                    <p:cond delay="0"/>
                                  </p:stCondLst>
                                  <p:childTnLst>
                                    <p:set>
                                      <p:cBhvr>
                                        <p:cTn id="10" dur="1" fill="hold">
                                          <p:stCondLst>
                                            <p:cond delay="0"/>
                                          </p:stCondLst>
                                        </p:cTn>
                                        <p:tgtEl>
                                          <p:spTgt spid="74758"/>
                                        </p:tgtEl>
                                        <p:attrNameLst>
                                          <p:attrName>style.visibility</p:attrName>
                                        </p:attrNameLst>
                                      </p:cBhvr>
                                      <p:to>
                                        <p:strVal val="visible"/>
                                      </p:to>
                                    </p:set>
                                    <p:animEffect transition="in" filter="box(in)">
                                      <p:cBhvr>
                                        <p:cTn id="11" dur="500"/>
                                        <p:tgtEl>
                                          <p:spTgt spid="7475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74759"/>
                                        </p:tgtEl>
                                        <p:attrNameLst>
                                          <p:attrName>style.visibility</p:attrName>
                                        </p:attrNameLst>
                                      </p:cBhvr>
                                      <p:to>
                                        <p:strVal val="visible"/>
                                      </p:to>
                                    </p:set>
                                    <p:anim calcmode="lin" valueType="num">
                                      <p:cBhvr>
                                        <p:cTn id="16" dur="500" fill="hold"/>
                                        <p:tgtEl>
                                          <p:spTgt spid="74759"/>
                                        </p:tgtEl>
                                        <p:attrNameLst>
                                          <p:attrName>ppt_w</p:attrName>
                                        </p:attrNameLst>
                                      </p:cBhvr>
                                      <p:tavLst>
                                        <p:tav tm="0">
                                          <p:val>
                                            <p:strVal val="#ppt_w*0.05"/>
                                          </p:val>
                                        </p:tav>
                                        <p:tav tm="100000">
                                          <p:val>
                                            <p:strVal val="#ppt_w"/>
                                          </p:val>
                                        </p:tav>
                                      </p:tavLst>
                                    </p:anim>
                                    <p:anim calcmode="lin" valueType="num">
                                      <p:cBhvr>
                                        <p:cTn id="17" dur="500" fill="hold"/>
                                        <p:tgtEl>
                                          <p:spTgt spid="74759"/>
                                        </p:tgtEl>
                                        <p:attrNameLst>
                                          <p:attrName>ppt_h</p:attrName>
                                        </p:attrNameLst>
                                      </p:cBhvr>
                                      <p:tavLst>
                                        <p:tav tm="0">
                                          <p:val>
                                            <p:strVal val="#ppt_h"/>
                                          </p:val>
                                        </p:tav>
                                        <p:tav tm="100000">
                                          <p:val>
                                            <p:strVal val="#ppt_h"/>
                                          </p:val>
                                        </p:tav>
                                      </p:tavLst>
                                    </p:anim>
                                    <p:anim calcmode="lin" valueType="num">
                                      <p:cBhvr>
                                        <p:cTn id="18" dur="500" fill="hold"/>
                                        <p:tgtEl>
                                          <p:spTgt spid="74759"/>
                                        </p:tgtEl>
                                        <p:attrNameLst>
                                          <p:attrName>ppt_x</p:attrName>
                                        </p:attrNameLst>
                                      </p:cBhvr>
                                      <p:tavLst>
                                        <p:tav tm="0">
                                          <p:val>
                                            <p:strVal val="#ppt_x-.2"/>
                                          </p:val>
                                        </p:tav>
                                        <p:tav tm="100000">
                                          <p:val>
                                            <p:strVal val="#ppt_x"/>
                                          </p:val>
                                        </p:tav>
                                      </p:tavLst>
                                    </p:anim>
                                    <p:anim calcmode="lin" valueType="num">
                                      <p:cBhvr>
                                        <p:cTn id="19" dur="500" fill="hold"/>
                                        <p:tgtEl>
                                          <p:spTgt spid="74759"/>
                                        </p:tgtEl>
                                        <p:attrNameLst>
                                          <p:attrName>ppt_y</p:attrName>
                                        </p:attrNameLst>
                                      </p:cBhvr>
                                      <p:tavLst>
                                        <p:tav tm="0">
                                          <p:val>
                                            <p:strVal val="#ppt_y"/>
                                          </p:val>
                                        </p:tav>
                                        <p:tav tm="100000">
                                          <p:val>
                                            <p:strVal val="#ppt_y"/>
                                          </p:val>
                                        </p:tav>
                                      </p:tavLst>
                                    </p:anim>
                                    <p:animEffect transition="in" filter="fade">
                                      <p:cBhvr>
                                        <p:cTn id="20" dur="500"/>
                                        <p:tgtEl>
                                          <p:spTgt spid="7475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ntr" presetSubtype="4" fill="hold" nodeType="clickEffect">
                                  <p:stCondLst>
                                    <p:cond delay="0"/>
                                  </p:stCondLst>
                                  <p:childTnLst>
                                    <p:set>
                                      <p:cBhvr>
                                        <p:cTn id="24" dur="1" fill="hold">
                                          <p:stCondLst>
                                            <p:cond delay="0"/>
                                          </p:stCondLst>
                                        </p:cTn>
                                        <p:tgtEl>
                                          <p:spTgt spid="74760"/>
                                        </p:tgtEl>
                                        <p:attrNameLst>
                                          <p:attrName>style.visibility</p:attrName>
                                        </p:attrNameLst>
                                      </p:cBhvr>
                                      <p:to>
                                        <p:strVal val="visible"/>
                                      </p:to>
                                    </p:set>
                                    <p:animEffect transition="in" filter="wheel(4)">
                                      <p:cBhvr>
                                        <p:cTn id="25" dur="1000"/>
                                        <p:tgtEl>
                                          <p:spTgt spid="7476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nodeType="clickEffect">
                                  <p:stCondLst>
                                    <p:cond delay="0"/>
                                  </p:stCondLst>
                                  <p:childTnLst>
                                    <p:set>
                                      <p:cBhvr>
                                        <p:cTn id="29" dur="1" fill="hold">
                                          <p:stCondLst>
                                            <p:cond delay="0"/>
                                          </p:stCondLst>
                                        </p:cTn>
                                        <p:tgtEl>
                                          <p:spTgt spid="74761"/>
                                        </p:tgtEl>
                                        <p:attrNameLst>
                                          <p:attrName>style.visibility</p:attrName>
                                        </p:attrNameLst>
                                      </p:cBhvr>
                                      <p:to>
                                        <p:strVal val="visible"/>
                                      </p:to>
                                    </p:set>
                                    <p:animEffect transition="in" filter="diamond(in)">
                                      <p:cBhvr>
                                        <p:cTn id="30" dur="2000"/>
                                        <p:tgtEl>
                                          <p:spTgt spid="7476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nodeType="clickEffect">
                                  <p:stCondLst>
                                    <p:cond delay="0"/>
                                  </p:stCondLst>
                                  <p:childTnLst>
                                    <p:set>
                                      <p:cBhvr>
                                        <p:cTn id="34" dur="1" fill="hold">
                                          <p:stCondLst>
                                            <p:cond delay="0"/>
                                          </p:stCondLst>
                                        </p:cTn>
                                        <p:tgtEl>
                                          <p:spTgt spid="74761"/>
                                        </p:tgtEl>
                                        <p:attrNameLst>
                                          <p:attrName>style.visibility</p:attrName>
                                        </p:attrNameLst>
                                      </p:cBhvr>
                                      <p:to>
                                        <p:strVal val="visible"/>
                                      </p:to>
                                    </p:set>
                                    <p:animEffect transition="in" filter="box(in)">
                                      <p:cBhvr>
                                        <p:cTn id="35" dur="500"/>
                                        <p:tgtEl>
                                          <p:spTgt spid="7476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4" presetClass="entr" presetSubtype="0" accel="100000" fill="hold" nodeType="clickEffect">
                                  <p:stCondLst>
                                    <p:cond delay="0"/>
                                  </p:stCondLst>
                                  <p:childTnLst>
                                    <p:set>
                                      <p:cBhvr>
                                        <p:cTn id="39" dur="1" fill="hold">
                                          <p:stCondLst>
                                            <p:cond delay="0"/>
                                          </p:stCondLst>
                                        </p:cTn>
                                        <p:tgtEl>
                                          <p:spTgt spid="74762"/>
                                        </p:tgtEl>
                                        <p:attrNameLst>
                                          <p:attrName>style.visibility</p:attrName>
                                        </p:attrNameLst>
                                      </p:cBhvr>
                                      <p:to>
                                        <p:strVal val="visible"/>
                                      </p:to>
                                    </p:set>
                                    <p:anim calcmode="lin" valueType="num">
                                      <p:cBhvr>
                                        <p:cTn id="40" dur="500" fill="hold"/>
                                        <p:tgtEl>
                                          <p:spTgt spid="74762"/>
                                        </p:tgtEl>
                                        <p:attrNameLst>
                                          <p:attrName>ppt_w</p:attrName>
                                        </p:attrNameLst>
                                      </p:cBhvr>
                                      <p:tavLst>
                                        <p:tav tm="0">
                                          <p:val>
                                            <p:strVal val="#ppt_w*0.05"/>
                                          </p:val>
                                        </p:tav>
                                        <p:tav tm="100000">
                                          <p:val>
                                            <p:strVal val="#ppt_w"/>
                                          </p:val>
                                        </p:tav>
                                      </p:tavLst>
                                    </p:anim>
                                    <p:anim calcmode="lin" valueType="num">
                                      <p:cBhvr>
                                        <p:cTn id="41" dur="500" fill="hold"/>
                                        <p:tgtEl>
                                          <p:spTgt spid="74762"/>
                                        </p:tgtEl>
                                        <p:attrNameLst>
                                          <p:attrName>ppt_h</p:attrName>
                                        </p:attrNameLst>
                                      </p:cBhvr>
                                      <p:tavLst>
                                        <p:tav tm="0">
                                          <p:val>
                                            <p:strVal val="#ppt_h"/>
                                          </p:val>
                                        </p:tav>
                                        <p:tav tm="100000">
                                          <p:val>
                                            <p:strVal val="#ppt_h"/>
                                          </p:val>
                                        </p:tav>
                                      </p:tavLst>
                                    </p:anim>
                                    <p:anim calcmode="lin" valueType="num">
                                      <p:cBhvr>
                                        <p:cTn id="42" dur="500" fill="hold"/>
                                        <p:tgtEl>
                                          <p:spTgt spid="74762"/>
                                        </p:tgtEl>
                                        <p:attrNameLst>
                                          <p:attrName>ppt_x</p:attrName>
                                        </p:attrNameLst>
                                      </p:cBhvr>
                                      <p:tavLst>
                                        <p:tav tm="0">
                                          <p:val>
                                            <p:strVal val="#ppt_x-.2"/>
                                          </p:val>
                                        </p:tav>
                                        <p:tav tm="100000">
                                          <p:val>
                                            <p:strVal val="#ppt_x"/>
                                          </p:val>
                                        </p:tav>
                                      </p:tavLst>
                                    </p:anim>
                                    <p:anim calcmode="lin" valueType="num">
                                      <p:cBhvr>
                                        <p:cTn id="43" dur="500" fill="hold"/>
                                        <p:tgtEl>
                                          <p:spTgt spid="74762"/>
                                        </p:tgtEl>
                                        <p:attrNameLst>
                                          <p:attrName>ppt_y</p:attrName>
                                        </p:attrNameLst>
                                      </p:cBhvr>
                                      <p:tavLst>
                                        <p:tav tm="0">
                                          <p:val>
                                            <p:strVal val="#ppt_y"/>
                                          </p:val>
                                        </p:tav>
                                        <p:tav tm="100000">
                                          <p:val>
                                            <p:strVal val="#ppt_y"/>
                                          </p:val>
                                        </p:tav>
                                      </p:tavLst>
                                    </p:anim>
                                    <p:animEffect transition="in" filter="fade">
                                      <p:cBhvr>
                                        <p:cTn id="44" dur="500"/>
                                        <p:tgtEl>
                                          <p:spTgt spid="74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371600" y="304800"/>
            <a:ext cx="5867400" cy="874713"/>
          </a:xfrm>
        </p:spPr>
        <p:txBody>
          <a:bodyPr/>
          <a:lstStyle/>
          <a:p>
            <a:r>
              <a:rPr lang="zh-CN" altLang="en-US" smtClean="0">
                <a:ea typeface="宋体" panose="02010600030101010101" pitchFamily="2" charset="-122"/>
              </a:rPr>
              <a:t>主要内容</a:t>
            </a:r>
          </a:p>
        </p:txBody>
      </p:sp>
      <p:sp>
        <p:nvSpPr>
          <p:cNvPr id="4099" name="Rectangle 3"/>
          <p:cNvSpPr>
            <a:spLocks noGrp="1" noChangeArrowheads="1"/>
          </p:cNvSpPr>
          <p:nvPr>
            <p:ph type="body" idx="1"/>
          </p:nvPr>
        </p:nvSpPr>
        <p:spPr>
          <a:xfrm>
            <a:off x="609600" y="1371600"/>
            <a:ext cx="7772400" cy="5181600"/>
          </a:xfrm>
        </p:spPr>
        <p:txBody>
          <a:bodyPr/>
          <a:lstStyle/>
          <a:p>
            <a:pPr>
              <a:lnSpc>
                <a:spcPct val="115000"/>
              </a:lnSpc>
              <a:spcBef>
                <a:spcPct val="10000"/>
              </a:spcBef>
              <a:spcAft>
                <a:spcPct val="10000"/>
              </a:spcAft>
            </a:pPr>
            <a:r>
              <a:rPr lang="zh-CN" altLang="en-US" sz="2200" b="1" smtClean="0">
                <a:solidFill>
                  <a:srgbClr val="000000"/>
                </a:solidFill>
                <a:ea typeface="宋体" panose="02010600030101010101" pitchFamily="2" charset="-122"/>
              </a:rPr>
              <a:t>建设意义和目标</a:t>
            </a:r>
          </a:p>
          <a:p>
            <a:pPr>
              <a:lnSpc>
                <a:spcPct val="115000"/>
              </a:lnSpc>
              <a:spcBef>
                <a:spcPct val="10000"/>
              </a:spcBef>
              <a:spcAft>
                <a:spcPct val="10000"/>
              </a:spcAft>
            </a:pPr>
            <a:r>
              <a:rPr lang="zh-CN" altLang="en-US" sz="2200" b="1" smtClean="0">
                <a:solidFill>
                  <a:srgbClr val="000000"/>
                </a:solidFill>
                <a:ea typeface="宋体" panose="02010600030101010101" pitchFamily="2" charset="-122"/>
              </a:rPr>
              <a:t>组织框架</a:t>
            </a:r>
          </a:p>
          <a:p>
            <a:pPr>
              <a:lnSpc>
                <a:spcPct val="115000"/>
              </a:lnSpc>
              <a:spcBef>
                <a:spcPct val="10000"/>
              </a:spcBef>
              <a:spcAft>
                <a:spcPct val="10000"/>
              </a:spcAft>
            </a:pPr>
            <a:r>
              <a:rPr lang="zh-CN" altLang="en-US" sz="2200" b="1" smtClean="0">
                <a:solidFill>
                  <a:srgbClr val="000000"/>
                </a:solidFill>
                <a:ea typeface="宋体" panose="02010600030101010101" pitchFamily="2" charset="-122"/>
              </a:rPr>
              <a:t>整体规划</a:t>
            </a:r>
          </a:p>
          <a:p>
            <a:pPr>
              <a:lnSpc>
                <a:spcPct val="115000"/>
              </a:lnSpc>
              <a:spcBef>
                <a:spcPct val="10000"/>
              </a:spcBef>
              <a:spcAft>
                <a:spcPct val="10000"/>
              </a:spcAft>
            </a:pPr>
            <a:r>
              <a:rPr lang="zh-CN" altLang="en-US" sz="2200" b="1" smtClean="0">
                <a:solidFill>
                  <a:srgbClr val="000000"/>
                </a:solidFill>
                <a:ea typeface="宋体" panose="02010600030101010101" pitchFamily="2" charset="-122"/>
              </a:rPr>
              <a:t>内容体系</a:t>
            </a:r>
          </a:p>
          <a:p>
            <a:pPr>
              <a:lnSpc>
                <a:spcPct val="115000"/>
              </a:lnSpc>
              <a:spcBef>
                <a:spcPct val="10000"/>
              </a:spcBef>
              <a:spcAft>
                <a:spcPct val="10000"/>
              </a:spcAft>
            </a:pPr>
            <a:r>
              <a:rPr lang="zh-CN" altLang="en-US" sz="2200" b="1" smtClean="0">
                <a:solidFill>
                  <a:srgbClr val="000000"/>
                </a:solidFill>
                <a:ea typeface="宋体" panose="02010600030101010101" pitchFamily="2" charset="-122"/>
              </a:rPr>
              <a:t>培训方式</a:t>
            </a:r>
          </a:p>
          <a:p>
            <a:pPr>
              <a:lnSpc>
                <a:spcPct val="115000"/>
              </a:lnSpc>
              <a:spcBef>
                <a:spcPct val="10000"/>
              </a:spcBef>
              <a:spcAft>
                <a:spcPct val="10000"/>
              </a:spcAft>
            </a:pPr>
            <a:r>
              <a:rPr lang="zh-CN" altLang="en-US" sz="2200" b="1" smtClean="0">
                <a:solidFill>
                  <a:srgbClr val="000000"/>
                </a:solidFill>
                <a:ea typeface="宋体" panose="02010600030101010101" pitchFamily="2" charset="-122"/>
              </a:rPr>
              <a:t>培训安排</a:t>
            </a:r>
          </a:p>
          <a:p>
            <a:pPr>
              <a:lnSpc>
                <a:spcPct val="115000"/>
              </a:lnSpc>
              <a:spcBef>
                <a:spcPct val="10000"/>
              </a:spcBef>
              <a:spcAft>
                <a:spcPct val="10000"/>
              </a:spcAft>
            </a:pPr>
            <a:r>
              <a:rPr lang="zh-CN" altLang="en-US" sz="2200" b="1" smtClean="0">
                <a:solidFill>
                  <a:srgbClr val="000000"/>
                </a:solidFill>
                <a:ea typeface="宋体" panose="02010600030101010101" pitchFamily="2" charset="-122"/>
              </a:rPr>
              <a:t>成果提供形式</a:t>
            </a:r>
          </a:p>
          <a:p>
            <a:pPr>
              <a:lnSpc>
                <a:spcPct val="115000"/>
              </a:lnSpc>
              <a:spcBef>
                <a:spcPct val="10000"/>
              </a:spcBef>
              <a:spcAft>
                <a:spcPct val="10000"/>
              </a:spcAft>
            </a:pPr>
            <a:r>
              <a:rPr lang="zh-CN" altLang="en-US" sz="2200" b="1" smtClean="0">
                <a:solidFill>
                  <a:srgbClr val="000000"/>
                </a:solidFill>
                <a:ea typeface="宋体" panose="02010600030101010101" pitchFamily="2" charset="-122"/>
              </a:rPr>
              <a:t>第一期培训班情况</a:t>
            </a:r>
            <a:endParaRPr lang="en-US" altLang="zh-CN" sz="2200" b="1" smtClean="0">
              <a:solidFill>
                <a:srgbClr val="000000"/>
              </a:solidFill>
              <a:ea typeface="宋体" panose="02010600030101010101" pitchFamily="2" charset="-122"/>
            </a:endParaRPr>
          </a:p>
        </p:txBody>
      </p:sp>
      <p:pic>
        <p:nvPicPr>
          <p:cNvPr id="4100" name="Picture 5" descr="cadal-logo-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5791200"/>
            <a:ext cx="55340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zh-CN" altLang="en-US" smtClean="0">
                <a:ea typeface="宋体" panose="02010600030101010101" pitchFamily="2" charset="-122"/>
              </a:rPr>
              <a:t>培训场景</a:t>
            </a:r>
            <a:r>
              <a:rPr lang="en-US" altLang="zh-CN" smtClean="0">
                <a:ea typeface="宋体" panose="02010600030101010101" pitchFamily="2" charset="-122"/>
              </a:rPr>
              <a:t>-</a:t>
            </a:r>
            <a:r>
              <a:rPr lang="zh-CN" altLang="en-US" sz="3600" smtClean="0">
                <a:ea typeface="宋体" panose="02010600030101010101" pitchFamily="2" charset="-122"/>
              </a:rPr>
              <a:t>教师风采</a:t>
            </a:r>
          </a:p>
        </p:txBody>
      </p:sp>
      <p:pic>
        <p:nvPicPr>
          <p:cNvPr id="22531" name="Picture 6" descr="DSC_01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35814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7" descr="DSC_01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114800"/>
            <a:ext cx="373380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8" descr="DSC_03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191000"/>
            <a:ext cx="365760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9" descr="DSC_01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371600"/>
            <a:ext cx="3810000"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4" descr="IMG_18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2362200"/>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xit" presetSubtype="4" fill="hold" nodeType="clickEffect">
                                  <p:stCondLst>
                                    <p:cond delay="0"/>
                                  </p:stCondLst>
                                  <p:childTnLst>
                                    <p:animEffect transition="out" filter="slide(fromBottom)">
                                      <p:cBhvr>
                                        <p:cTn id="6" dur="500"/>
                                        <p:tgtEl>
                                          <p:spTgt spid="71684"/>
                                        </p:tgtEl>
                                      </p:cBhvr>
                                    </p:animEffect>
                                    <p:set>
                                      <p:cBhvr>
                                        <p:cTn id="7" dur="1" fill="hold">
                                          <p:stCondLst>
                                            <p:cond delay="499"/>
                                          </p:stCondLst>
                                        </p:cTn>
                                        <p:tgtEl>
                                          <p:spTgt spid="716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zh-CN" altLang="en-US" smtClean="0">
                <a:ea typeface="宋体" panose="02010600030101010101" pitchFamily="2" charset="-122"/>
              </a:rPr>
              <a:t>培训场景</a:t>
            </a:r>
            <a:r>
              <a:rPr lang="en-US" altLang="zh-CN" smtClean="0">
                <a:ea typeface="宋体" panose="02010600030101010101" pitchFamily="2" charset="-122"/>
              </a:rPr>
              <a:t>-</a:t>
            </a:r>
            <a:r>
              <a:rPr lang="zh-CN" altLang="en-US" sz="3600" smtClean="0">
                <a:ea typeface="宋体" panose="02010600030101010101" pitchFamily="2" charset="-122"/>
              </a:rPr>
              <a:t>分组实践</a:t>
            </a:r>
          </a:p>
        </p:txBody>
      </p:sp>
      <p:pic>
        <p:nvPicPr>
          <p:cNvPr id="23555" name="Picture 5" descr="DSC_02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36576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6" descr="DSC_02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371600"/>
            <a:ext cx="36576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7" descr="DSC_01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114800"/>
            <a:ext cx="2667000"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8" descr="DSC_02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4114800"/>
            <a:ext cx="26670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9" descr="DSC_01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4114800"/>
            <a:ext cx="26670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Rectangle 10"/>
          <p:cNvSpPr>
            <a:spLocks noChangeArrowheads="1"/>
          </p:cNvSpPr>
          <p:nvPr/>
        </p:nvSpPr>
        <p:spPr bwMode="auto">
          <a:xfrm>
            <a:off x="4419600" y="1524000"/>
            <a:ext cx="609600" cy="2286000"/>
          </a:xfrm>
          <a:prstGeom prst="rect">
            <a:avLst/>
          </a:prstGeom>
          <a:solidFill>
            <a:srgbClr val="FFFFFF"/>
          </a:solidFill>
          <a:ln w="12700" cap="sq">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zh-CN" altLang="en-US" b="1">
                <a:solidFill>
                  <a:srgbClr val="FF3300"/>
                </a:solidFill>
                <a:ea typeface="宋体" panose="02010600030101010101" pitchFamily="2" charset="-122"/>
              </a:rPr>
              <a:t>教</a:t>
            </a:r>
          </a:p>
          <a:p>
            <a:pPr algn="ctr" eaLnBrk="1" hangingPunct="1"/>
            <a:r>
              <a:rPr lang="zh-CN" altLang="en-US" b="1">
                <a:solidFill>
                  <a:srgbClr val="FF3300"/>
                </a:solidFill>
                <a:ea typeface="宋体" panose="02010600030101010101" pitchFamily="2" charset="-122"/>
              </a:rPr>
              <a:t>师</a:t>
            </a:r>
          </a:p>
          <a:p>
            <a:pPr algn="ctr" eaLnBrk="1" hangingPunct="1"/>
            <a:r>
              <a:rPr lang="zh-CN" altLang="en-US" b="1">
                <a:solidFill>
                  <a:srgbClr val="FF3300"/>
                </a:solidFill>
                <a:ea typeface="宋体" panose="02010600030101010101" pitchFamily="2" charset="-122"/>
              </a:rPr>
              <a:t>实</a:t>
            </a:r>
          </a:p>
          <a:p>
            <a:pPr algn="ctr" eaLnBrk="1" hangingPunct="1"/>
            <a:r>
              <a:rPr lang="zh-CN" altLang="en-US" b="1">
                <a:solidFill>
                  <a:srgbClr val="FF3300"/>
                </a:solidFill>
                <a:ea typeface="宋体" panose="02010600030101010101" pitchFamily="2" charset="-122"/>
              </a:rPr>
              <a:t>践</a:t>
            </a:r>
          </a:p>
          <a:p>
            <a:pPr algn="ctr" eaLnBrk="1" hangingPunct="1"/>
            <a:r>
              <a:rPr lang="zh-CN" altLang="en-US" b="1">
                <a:solidFill>
                  <a:srgbClr val="FF3300"/>
                </a:solidFill>
                <a:ea typeface="宋体" panose="02010600030101010101" pitchFamily="2" charset="-122"/>
              </a:rPr>
              <a:t>辅</a:t>
            </a:r>
          </a:p>
          <a:p>
            <a:pPr algn="ctr" eaLnBrk="1" hangingPunct="1"/>
            <a:r>
              <a:rPr lang="zh-CN" altLang="en-US" b="1">
                <a:solidFill>
                  <a:srgbClr val="FF3300"/>
                </a:solidFill>
                <a:ea typeface="宋体" panose="02010600030101010101" pitchFamily="2" charset="-122"/>
              </a:rPr>
              <a:t>导</a:t>
            </a:r>
          </a:p>
        </p:txBody>
      </p:sp>
      <p:sp>
        <p:nvSpPr>
          <p:cNvPr id="23561" name="Rectangle 11"/>
          <p:cNvSpPr>
            <a:spLocks noChangeArrowheads="1"/>
          </p:cNvSpPr>
          <p:nvPr/>
        </p:nvSpPr>
        <p:spPr bwMode="auto">
          <a:xfrm>
            <a:off x="2971800" y="6019800"/>
            <a:ext cx="3733800" cy="685800"/>
          </a:xfrm>
          <a:prstGeom prst="rect">
            <a:avLst/>
          </a:prstGeom>
          <a:solidFill>
            <a:srgbClr val="FFFFFF"/>
          </a:solidFill>
          <a:ln w="12700" cap="sq">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zh-CN" altLang="en-US" b="1">
                <a:solidFill>
                  <a:srgbClr val="FF3300"/>
                </a:solidFill>
                <a:ea typeface="宋体" panose="02010600030101010101" pitchFamily="2" charset="-122"/>
              </a:rPr>
              <a:t>学员讨论</a:t>
            </a:r>
            <a:r>
              <a:rPr lang="en-US" altLang="zh-CN" b="1">
                <a:solidFill>
                  <a:srgbClr val="FF3300"/>
                </a:solidFill>
                <a:ea typeface="宋体" panose="02010600030101010101" pitchFamily="2" charset="-122"/>
              </a:rPr>
              <a:t>&amp;</a:t>
            </a:r>
            <a:r>
              <a:rPr lang="zh-CN" altLang="en-US" b="1">
                <a:solidFill>
                  <a:srgbClr val="FF3300"/>
                </a:solidFill>
                <a:ea typeface="宋体" panose="02010600030101010101" pitchFamily="2" charset="-122"/>
              </a:rPr>
              <a:t>分组汇报</a:t>
            </a:r>
            <a:r>
              <a:rPr lang="en-US" altLang="zh-CN" b="1">
                <a:solidFill>
                  <a:srgbClr val="FF3300"/>
                </a:solidFill>
                <a:ea typeface="宋体" panose="02010600030101010101" pitchFamily="2" charset="-122"/>
              </a:rPr>
              <a:t>&amp;</a:t>
            </a:r>
            <a:r>
              <a:rPr lang="zh-CN" altLang="en-US" b="1">
                <a:solidFill>
                  <a:srgbClr val="FF3300"/>
                </a:solidFill>
                <a:ea typeface="宋体" panose="02010600030101010101" pitchFamily="2" charset="-122"/>
              </a:rPr>
              <a:t>答疑</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zh-CN" altLang="en-US" smtClean="0">
                <a:ea typeface="宋体" panose="02010600030101010101" pitchFamily="2" charset="-122"/>
              </a:rPr>
              <a:t>代表发言</a:t>
            </a:r>
          </a:p>
        </p:txBody>
      </p:sp>
      <p:pic>
        <p:nvPicPr>
          <p:cNvPr id="24579" name="Picture 4" descr="DSC_03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38100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5" descr="DSC_03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505200"/>
            <a:ext cx="4459288"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6"/>
          <p:cNvSpPr>
            <a:spLocks noChangeArrowheads="1"/>
          </p:cNvSpPr>
          <p:nvPr/>
        </p:nvSpPr>
        <p:spPr bwMode="auto">
          <a:xfrm>
            <a:off x="685800" y="4114800"/>
            <a:ext cx="1676400" cy="609600"/>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zh-CN" altLang="en-US">
                <a:solidFill>
                  <a:srgbClr val="FF3300"/>
                </a:solidFill>
                <a:ea typeface="宋体" panose="02010600030101010101" pitchFamily="2" charset="-122"/>
              </a:rPr>
              <a:t>学员代表</a:t>
            </a:r>
          </a:p>
        </p:txBody>
      </p:sp>
      <p:sp>
        <p:nvSpPr>
          <p:cNvPr id="24582" name="Rectangle 7"/>
          <p:cNvSpPr>
            <a:spLocks noChangeArrowheads="1"/>
          </p:cNvSpPr>
          <p:nvPr/>
        </p:nvSpPr>
        <p:spPr bwMode="auto">
          <a:xfrm>
            <a:off x="6934200" y="2971800"/>
            <a:ext cx="1676400" cy="609600"/>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zh-CN" altLang="en-US">
                <a:solidFill>
                  <a:srgbClr val="FF3300"/>
                </a:solidFill>
                <a:ea typeface="宋体" panose="02010600030101010101" pitchFamily="2" charset="-122"/>
              </a:rPr>
              <a:t>教师代表</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38200" y="304800"/>
            <a:ext cx="5867400" cy="874713"/>
          </a:xfrm>
        </p:spPr>
        <p:txBody>
          <a:bodyPr/>
          <a:lstStyle/>
          <a:p>
            <a:r>
              <a:rPr lang="zh-CN" altLang="en-US" sz="3600" smtClean="0">
                <a:ea typeface="宋体" panose="02010600030101010101" pitchFamily="2" charset="-122"/>
              </a:rPr>
              <a:t>颁发结业证书</a:t>
            </a:r>
          </a:p>
        </p:txBody>
      </p:sp>
      <p:sp>
        <p:nvSpPr>
          <p:cNvPr id="25603" name="Rectangle 3"/>
          <p:cNvSpPr>
            <a:spLocks noGrp="1" noChangeArrowheads="1"/>
          </p:cNvSpPr>
          <p:nvPr>
            <p:ph type="body" idx="1"/>
          </p:nvPr>
        </p:nvSpPr>
        <p:spPr>
          <a:xfrm>
            <a:off x="609600" y="1371600"/>
            <a:ext cx="7924800" cy="762000"/>
          </a:xfrm>
        </p:spPr>
        <p:txBody>
          <a:bodyPr/>
          <a:lstStyle/>
          <a:p>
            <a:r>
              <a:rPr lang="en-US" altLang="en-US" b="1" smtClean="0">
                <a:solidFill>
                  <a:schemeClr val="folHlink"/>
                </a:solidFill>
                <a:ea typeface="宋体" panose="02010600030101010101" pitchFamily="2" charset="-122"/>
              </a:rPr>
              <a:t>55</a:t>
            </a:r>
            <a:r>
              <a:rPr lang="zh-CN" altLang="en-US" b="1" smtClean="0">
                <a:solidFill>
                  <a:schemeClr val="folHlink"/>
                </a:solidFill>
                <a:ea typeface="宋体" panose="02010600030101010101" pitchFamily="2" charset="-122"/>
              </a:rPr>
              <a:t>名学员顺利获得结业证书</a:t>
            </a:r>
          </a:p>
          <a:p>
            <a:endParaRPr lang="zh-CN" altLang="en-US" b="1" smtClean="0">
              <a:solidFill>
                <a:schemeClr val="folHlink"/>
              </a:solidFill>
              <a:ea typeface="宋体" panose="02010600030101010101" pitchFamily="2" charset="-122"/>
            </a:endParaRPr>
          </a:p>
          <a:p>
            <a:endParaRPr lang="zh-CN" altLang="en-US" sz="2800" b="1" smtClean="0">
              <a:solidFill>
                <a:schemeClr val="bg2"/>
              </a:solidFill>
              <a:ea typeface="宋体" panose="02010600030101010101" pitchFamily="2" charset="-122"/>
            </a:endParaRPr>
          </a:p>
          <a:p>
            <a:endParaRPr lang="zh-CN" altLang="en-US" b="1" smtClean="0">
              <a:solidFill>
                <a:schemeClr val="bg2"/>
              </a:solidFill>
              <a:ea typeface="宋体" panose="02010600030101010101" pitchFamily="2" charset="-122"/>
            </a:endParaRPr>
          </a:p>
          <a:p>
            <a:endParaRPr lang="zh-CN" altLang="en-US" b="1" smtClean="0">
              <a:solidFill>
                <a:schemeClr val="bg2"/>
              </a:solidFill>
              <a:ea typeface="宋体" panose="02010600030101010101" pitchFamily="2" charset="-122"/>
            </a:endParaRPr>
          </a:p>
        </p:txBody>
      </p:sp>
      <p:pic>
        <p:nvPicPr>
          <p:cNvPr id="25604" name="Picture 7" descr="DSC_03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057400"/>
            <a:ext cx="44958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05200"/>
            <a:ext cx="464820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25606" name="Oval 8"/>
          <p:cNvSpPr>
            <a:spLocks noChangeArrowheads="1"/>
          </p:cNvSpPr>
          <p:nvPr/>
        </p:nvSpPr>
        <p:spPr bwMode="auto">
          <a:xfrm>
            <a:off x="5486400" y="5257800"/>
            <a:ext cx="2819400" cy="1066800"/>
          </a:xfrm>
          <a:prstGeom prst="ellipse">
            <a:avLst/>
          </a:prstGeom>
          <a:solidFill>
            <a:srgbClr val="FFFF00"/>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zh-CN" altLang="en-US" b="1">
                <a:solidFill>
                  <a:srgbClr val="00FFFF"/>
                </a:solidFill>
                <a:ea typeface="宋体" panose="02010600030101010101" pitchFamily="2" charset="-122"/>
              </a:rPr>
              <a:t>为小组代表颁发</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zh-CN" altLang="en-US" smtClean="0">
                <a:ea typeface="宋体" panose="02010600030101010101" pitchFamily="2" charset="-122"/>
              </a:rPr>
              <a:t>学员小结</a:t>
            </a:r>
            <a:r>
              <a:rPr lang="en-US" altLang="zh-CN" smtClean="0">
                <a:ea typeface="宋体" panose="02010600030101010101" pitchFamily="2" charset="-122"/>
              </a:rPr>
              <a:t>/</a:t>
            </a:r>
            <a:r>
              <a:rPr lang="zh-CN" altLang="en-US" smtClean="0">
                <a:ea typeface="宋体" panose="02010600030101010101" pitchFamily="2" charset="-122"/>
              </a:rPr>
              <a:t>业务实践计划展示</a:t>
            </a:r>
          </a:p>
        </p:txBody>
      </p:sp>
      <p:pic>
        <p:nvPicPr>
          <p:cNvPr id="26627" name="Picture 4" descr="CADAL培训学员小结"/>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59874">
            <a:off x="533400" y="1219200"/>
            <a:ext cx="3921125" cy="46386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5781" name="Picture 5" descr="CADAL培训学员小结-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39565">
            <a:off x="990600" y="1828800"/>
            <a:ext cx="4297363" cy="4876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6629" name="Picture 6" descr="CADAL培训业务实践-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88152">
            <a:off x="5029200" y="1295400"/>
            <a:ext cx="3954463" cy="47767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5783" name="Picture 7" descr="CADAL培训业务实践-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32674">
            <a:off x="3733800" y="1752600"/>
            <a:ext cx="3868738" cy="55102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7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4" presetClass="entr" presetSubtype="0" accel="100000" fill="hold" nodeType="clickEffect">
                                  <p:stCondLst>
                                    <p:cond delay="0"/>
                                  </p:stCondLst>
                                  <p:childTnLst>
                                    <p:set>
                                      <p:cBhvr>
                                        <p:cTn id="10" dur="1" fill="hold">
                                          <p:stCondLst>
                                            <p:cond delay="0"/>
                                          </p:stCondLst>
                                        </p:cTn>
                                        <p:tgtEl>
                                          <p:spTgt spid="75783"/>
                                        </p:tgtEl>
                                        <p:attrNameLst>
                                          <p:attrName>style.visibility</p:attrName>
                                        </p:attrNameLst>
                                      </p:cBhvr>
                                      <p:to>
                                        <p:strVal val="visible"/>
                                      </p:to>
                                    </p:set>
                                    <p:anim calcmode="lin" valueType="num">
                                      <p:cBhvr>
                                        <p:cTn id="11" dur="500" fill="hold"/>
                                        <p:tgtEl>
                                          <p:spTgt spid="75783"/>
                                        </p:tgtEl>
                                        <p:attrNameLst>
                                          <p:attrName>ppt_w</p:attrName>
                                        </p:attrNameLst>
                                      </p:cBhvr>
                                      <p:tavLst>
                                        <p:tav tm="0">
                                          <p:val>
                                            <p:strVal val="#ppt_w*0.05"/>
                                          </p:val>
                                        </p:tav>
                                        <p:tav tm="100000">
                                          <p:val>
                                            <p:strVal val="#ppt_w"/>
                                          </p:val>
                                        </p:tav>
                                      </p:tavLst>
                                    </p:anim>
                                    <p:anim calcmode="lin" valueType="num">
                                      <p:cBhvr>
                                        <p:cTn id="12" dur="500" fill="hold"/>
                                        <p:tgtEl>
                                          <p:spTgt spid="75783"/>
                                        </p:tgtEl>
                                        <p:attrNameLst>
                                          <p:attrName>ppt_h</p:attrName>
                                        </p:attrNameLst>
                                      </p:cBhvr>
                                      <p:tavLst>
                                        <p:tav tm="0">
                                          <p:val>
                                            <p:strVal val="#ppt_h"/>
                                          </p:val>
                                        </p:tav>
                                        <p:tav tm="100000">
                                          <p:val>
                                            <p:strVal val="#ppt_h"/>
                                          </p:val>
                                        </p:tav>
                                      </p:tavLst>
                                    </p:anim>
                                    <p:anim calcmode="lin" valueType="num">
                                      <p:cBhvr>
                                        <p:cTn id="13" dur="500" fill="hold"/>
                                        <p:tgtEl>
                                          <p:spTgt spid="75783"/>
                                        </p:tgtEl>
                                        <p:attrNameLst>
                                          <p:attrName>ppt_x</p:attrName>
                                        </p:attrNameLst>
                                      </p:cBhvr>
                                      <p:tavLst>
                                        <p:tav tm="0">
                                          <p:val>
                                            <p:strVal val="#ppt_x-.2"/>
                                          </p:val>
                                        </p:tav>
                                        <p:tav tm="100000">
                                          <p:val>
                                            <p:strVal val="#ppt_x"/>
                                          </p:val>
                                        </p:tav>
                                      </p:tavLst>
                                    </p:anim>
                                    <p:anim calcmode="lin" valueType="num">
                                      <p:cBhvr>
                                        <p:cTn id="14" dur="500" fill="hold"/>
                                        <p:tgtEl>
                                          <p:spTgt spid="75783"/>
                                        </p:tgtEl>
                                        <p:attrNameLst>
                                          <p:attrName>ppt_y</p:attrName>
                                        </p:attrNameLst>
                                      </p:cBhvr>
                                      <p:tavLst>
                                        <p:tav tm="0">
                                          <p:val>
                                            <p:strVal val="#ppt_y"/>
                                          </p:val>
                                        </p:tav>
                                        <p:tav tm="100000">
                                          <p:val>
                                            <p:strVal val="#ppt_y"/>
                                          </p:val>
                                        </p:tav>
                                      </p:tavLst>
                                    </p:anim>
                                    <p:animEffect transition="in" filter="fade">
                                      <p:cBhvr>
                                        <p:cTn id="15" dur="500"/>
                                        <p:tgtEl>
                                          <p:spTgt spid="75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381000" y="1295400"/>
            <a:ext cx="8534400" cy="4191000"/>
          </a:xfrm>
        </p:spPr>
        <p:txBody>
          <a:bodyPr/>
          <a:lstStyle/>
          <a:p>
            <a:pPr>
              <a:lnSpc>
                <a:spcPct val="80000"/>
              </a:lnSpc>
            </a:pPr>
            <a:r>
              <a:rPr lang="zh-CN" altLang="en-US" sz="2400" smtClean="0">
                <a:ea typeface="宋体" panose="02010600030101010101" pitchFamily="2" charset="-122"/>
              </a:rPr>
              <a:t>组织的很好，培训老师很用心，很敬业。非常感谢！ </a:t>
            </a:r>
          </a:p>
          <a:p>
            <a:pPr>
              <a:lnSpc>
                <a:spcPct val="80000"/>
              </a:lnSpc>
            </a:pPr>
            <a:r>
              <a:rPr lang="zh-CN" altLang="en-US" sz="2400" smtClean="0">
                <a:ea typeface="宋体" panose="02010600030101010101" pitchFamily="2" charset="-122"/>
              </a:rPr>
              <a:t>实践的部分很好，虽然很容易上手，但也很容易出效果来，非常不错！ </a:t>
            </a:r>
          </a:p>
          <a:p>
            <a:pPr>
              <a:lnSpc>
                <a:spcPct val="80000"/>
              </a:lnSpc>
            </a:pPr>
            <a:r>
              <a:rPr lang="zh-CN" altLang="en-US" sz="2400" smtClean="0">
                <a:ea typeface="宋体" panose="02010600030101010101" pitchFamily="2" charset="-122"/>
              </a:rPr>
              <a:t>老师上课都非常好，学习效果很不错。</a:t>
            </a:r>
          </a:p>
          <a:p>
            <a:pPr>
              <a:lnSpc>
                <a:spcPct val="80000"/>
              </a:lnSpc>
            </a:pPr>
            <a:r>
              <a:rPr lang="zh-CN" altLang="en-US" sz="2400" smtClean="0">
                <a:ea typeface="宋体" panose="02010600030101010101" pitchFamily="2" charset="-122"/>
              </a:rPr>
              <a:t>办得非常好</a:t>
            </a:r>
          </a:p>
          <a:p>
            <a:pPr>
              <a:lnSpc>
                <a:spcPct val="80000"/>
              </a:lnSpc>
            </a:pPr>
            <a:r>
              <a:rPr lang="zh-CN" altLang="en-US" sz="2400" smtClean="0">
                <a:ea typeface="宋体" panose="02010600030101010101" pitchFamily="2" charset="-122"/>
              </a:rPr>
              <a:t>非常好，期待下一次培训</a:t>
            </a:r>
          </a:p>
          <a:p>
            <a:pPr>
              <a:lnSpc>
                <a:spcPct val="80000"/>
              </a:lnSpc>
            </a:pPr>
            <a:r>
              <a:rPr lang="zh-CN" altLang="en-US" sz="2400" smtClean="0">
                <a:ea typeface="宋体" panose="02010600030101010101" pitchFamily="2" charset="-122"/>
              </a:rPr>
              <a:t>各方面都非常好，很到位，很实用</a:t>
            </a:r>
          </a:p>
          <a:p>
            <a:pPr>
              <a:lnSpc>
                <a:spcPct val="80000"/>
              </a:lnSpc>
            </a:pPr>
            <a:r>
              <a:rPr lang="zh-CN" altLang="en-US" sz="2400" smtClean="0">
                <a:ea typeface="宋体" panose="02010600030101010101" pitchFamily="2" charset="-122"/>
              </a:rPr>
              <a:t>希望都能是这样一线的技术人员，内容实用，授课互动挺好的。非常满意，感谢交大，感谢</a:t>
            </a:r>
            <a:r>
              <a:rPr lang="en-US" altLang="zh-CN" sz="2400" smtClean="0">
                <a:ea typeface="宋体" panose="02010600030101010101" pitchFamily="2" charset="-122"/>
              </a:rPr>
              <a:t>CADAL </a:t>
            </a:r>
          </a:p>
          <a:p>
            <a:pPr>
              <a:lnSpc>
                <a:spcPct val="80000"/>
              </a:lnSpc>
            </a:pPr>
            <a:r>
              <a:rPr lang="zh-CN" altLang="en-US" sz="2400" smtClean="0">
                <a:ea typeface="宋体" panose="02010600030101010101" pitchFamily="2" charset="-122"/>
              </a:rPr>
              <a:t>总体都比较好，多加入互动环节，能更加达到授课效果。</a:t>
            </a:r>
          </a:p>
          <a:p>
            <a:pPr>
              <a:lnSpc>
                <a:spcPct val="80000"/>
              </a:lnSpc>
            </a:pPr>
            <a:r>
              <a:rPr lang="en-US" altLang="zh-CN" sz="2400" smtClean="0">
                <a:ea typeface="宋体" panose="02010600030101010101" pitchFamily="2" charset="-122"/>
              </a:rPr>
              <a:t>……….</a:t>
            </a:r>
          </a:p>
          <a:p>
            <a:pPr>
              <a:lnSpc>
                <a:spcPct val="80000"/>
              </a:lnSpc>
            </a:pPr>
            <a:endParaRPr lang="zh-CN" altLang="en-US" sz="2400" smtClean="0">
              <a:ea typeface="宋体" panose="02010600030101010101" pitchFamily="2" charset="-122"/>
            </a:endParaRPr>
          </a:p>
          <a:p>
            <a:pPr>
              <a:lnSpc>
                <a:spcPct val="80000"/>
              </a:lnSpc>
            </a:pPr>
            <a:endParaRPr lang="en-US" altLang="zh-CN" sz="2400" smtClean="0">
              <a:ea typeface="宋体" panose="02010600030101010101" pitchFamily="2" charset="-122"/>
            </a:endParaRPr>
          </a:p>
        </p:txBody>
      </p:sp>
      <p:sp>
        <p:nvSpPr>
          <p:cNvPr id="27651" name="Rectangle 2"/>
          <p:cNvSpPr>
            <a:spLocks noGrp="1" noChangeArrowheads="1"/>
          </p:cNvSpPr>
          <p:nvPr>
            <p:ph type="title"/>
          </p:nvPr>
        </p:nvSpPr>
        <p:spPr/>
        <p:txBody>
          <a:bodyPr/>
          <a:lstStyle/>
          <a:p>
            <a:r>
              <a:rPr lang="zh-CN" altLang="en-US" smtClean="0">
                <a:ea typeface="宋体" panose="02010600030101010101" pitchFamily="2" charset="-122"/>
              </a:rPr>
              <a:t>学员反馈</a:t>
            </a:r>
            <a:r>
              <a:rPr lang="en-US" altLang="zh-CN" smtClean="0">
                <a:ea typeface="宋体" panose="02010600030101010101" pitchFamily="2" charset="-122"/>
              </a:rPr>
              <a:t>-</a:t>
            </a:r>
            <a:r>
              <a:rPr lang="zh-CN" altLang="en-US" smtClean="0">
                <a:ea typeface="宋体" panose="02010600030101010101" pitchFamily="2" charset="-122"/>
              </a:rPr>
              <a:t>摘录</a:t>
            </a:r>
          </a:p>
        </p:txBody>
      </p:sp>
      <p:pic>
        <p:nvPicPr>
          <p:cNvPr id="27652" name="Picture 5" descr="CADAL培训反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800600"/>
            <a:ext cx="1812925" cy="2057400"/>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pic>
        <p:nvPicPr>
          <p:cNvPr id="27653" name="Picture 6" descr="CADAL成效反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800600"/>
            <a:ext cx="1652588" cy="1905000"/>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70659">
                                            <p:txEl>
                                              <p:pRg st="0" end="0"/>
                                            </p:txEl>
                                          </p:spTgt>
                                        </p:tgtEl>
                                        <p:attrNameLst>
                                          <p:attrName>style.textDecorationUnderline</p:attrName>
                                        </p:attrNameLst>
                                      </p:cBhvr>
                                      <p:to>
                                        <p:strVal val="tru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mph" presetSubtype="0" fill="hold" grpId="0" nodeType="clickEffect">
                                  <p:stCondLst>
                                    <p:cond delay="0"/>
                                  </p:stCondLst>
                                  <p:iterate type="lt">
                                    <p:tmPct val="4000"/>
                                  </p:iterate>
                                  <p:childTnLst>
                                    <p:set>
                                      <p:cBhvr override="childStyle">
                                        <p:cTn id="10" dur="500" fill="hold"/>
                                        <p:tgtEl>
                                          <p:spTgt spid="70659">
                                            <p:txEl>
                                              <p:pRg st="1" end="1"/>
                                            </p:txEl>
                                          </p:spTgt>
                                        </p:tgtEl>
                                        <p:attrNameLst>
                                          <p:attrName>style.textDecorationUnderline</p:attrName>
                                        </p:attrNameLst>
                                      </p:cBhvr>
                                      <p:to>
                                        <p:strVal val="tru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mph" presetSubtype="0" fill="hold" grpId="0" nodeType="clickEffect">
                                  <p:stCondLst>
                                    <p:cond delay="0"/>
                                  </p:stCondLst>
                                  <p:iterate type="lt">
                                    <p:tmPct val="4000"/>
                                  </p:iterate>
                                  <p:childTnLst>
                                    <p:set>
                                      <p:cBhvr override="childStyle">
                                        <p:cTn id="14" dur="500" fill="hold"/>
                                        <p:tgtEl>
                                          <p:spTgt spid="70659">
                                            <p:txEl>
                                              <p:pRg st="2" end="2"/>
                                            </p:txEl>
                                          </p:spTgt>
                                        </p:tgtEl>
                                        <p:attrNameLst>
                                          <p:attrName>style.textDecorationUnderline</p:attrName>
                                        </p:attrNameLst>
                                      </p:cBhvr>
                                      <p:to>
                                        <p:strVal val="tru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mph" presetSubtype="0" fill="hold" grpId="0" nodeType="clickEffect">
                                  <p:stCondLst>
                                    <p:cond delay="0"/>
                                  </p:stCondLst>
                                  <p:iterate type="lt">
                                    <p:tmPct val="4000"/>
                                  </p:iterate>
                                  <p:childTnLst>
                                    <p:set>
                                      <p:cBhvr override="childStyle">
                                        <p:cTn id="18" dur="500" fill="hold"/>
                                        <p:tgtEl>
                                          <p:spTgt spid="70659">
                                            <p:txEl>
                                              <p:pRg st="3" end="3"/>
                                            </p:txEl>
                                          </p:spTgt>
                                        </p:tgtEl>
                                        <p:attrNameLst>
                                          <p:attrName>style.textDecorationUnderline</p:attrName>
                                        </p:attrNameLst>
                                      </p:cBhvr>
                                      <p:to>
                                        <p:strVal val="tru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mph" presetSubtype="0" fill="hold" grpId="0" nodeType="clickEffect">
                                  <p:stCondLst>
                                    <p:cond delay="0"/>
                                  </p:stCondLst>
                                  <p:iterate type="lt">
                                    <p:tmPct val="4000"/>
                                  </p:iterate>
                                  <p:childTnLst>
                                    <p:set>
                                      <p:cBhvr override="childStyle">
                                        <p:cTn id="22" dur="500" fill="hold"/>
                                        <p:tgtEl>
                                          <p:spTgt spid="70659">
                                            <p:txEl>
                                              <p:pRg st="4" end="4"/>
                                            </p:txEl>
                                          </p:spTgt>
                                        </p:tgtEl>
                                        <p:attrNameLst>
                                          <p:attrName>style.textDecorationUnderline</p:attrName>
                                        </p:attrNameLst>
                                      </p:cBhvr>
                                      <p:to>
                                        <p:strVal val="tru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mph" presetSubtype="0" fill="hold" grpId="0" nodeType="clickEffect">
                                  <p:stCondLst>
                                    <p:cond delay="0"/>
                                  </p:stCondLst>
                                  <p:iterate type="lt">
                                    <p:tmPct val="4000"/>
                                  </p:iterate>
                                  <p:childTnLst>
                                    <p:set>
                                      <p:cBhvr override="childStyle">
                                        <p:cTn id="26" dur="500" fill="hold"/>
                                        <p:tgtEl>
                                          <p:spTgt spid="70659">
                                            <p:txEl>
                                              <p:pRg st="5" end="5"/>
                                            </p:txEl>
                                          </p:spTgt>
                                        </p:tgtEl>
                                        <p:attrNameLst>
                                          <p:attrName>style.textDecorationUnderline</p:attrName>
                                        </p:attrNameLst>
                                      </p:cBhvr>
                                      <p:to>
                                        <p:strVal val="tru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mph" presetSubtype="0" fill="hold" grpId="0" nodeType="clickEffect">
                                  <p:stCondLst>
                                    <p:cond delay="0"/>
                                  </p:stCondLst>
                                  <p:iterate type="lt">
                                    <p:tmPct val="4000"/>
                                  </p:iterate>
                                  <p:childTnLst>
                                    <p:set>
                                      <p:cBhvr override="childStyle">
                                        <p:cTn id="30" dur="500" fill="hold"/>
                                        <p:tgtEl>
                                          <p:spTgt spid="70659">
                                            <p:txEl>
                                              <p:pRg st="6" end="6"/>
                                            </p:txEl>
                                          </p:spTgt>
                                        </p:tgtEl>
                                        <p:attrNameLst>
                                          <p:attrName>style.textDecorationUnderline</p:attrName>
                                        </p:attrNameLst>
                                      </p:cBhvr>
                                      <p:to>
                                        <p:strVal val="tru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mph" presetSubtype="0" fill="hold" grpId="0" nodeType="clickEffect">
                                  <p:stCondLst>
                                    <p:cond delay="0"/>
                                  </p:stCondLst>
                                  <p:iterate type="lt">
                                    <p:tmPct val="4000"/>
                                  </p:iterate>
                                  <p:childTnLst>
                                    <p:set>
                                      <p:cBhvr override="childStyle">
                                        <p:cTn id="34" dur="500" fill="hold"/>
                                        <p:tgtEl>
                                          <p:spTgt spid="70659">
                                            <p:txEl>
                                              <p:pRg st="7" end="7"/>
                                            </p:txEl>
                                          </p:spTgt>
                                        </p:tgtEl>
                                        <p:attrNameLst>
                                          <p:attrName>style.textDecorationUnderline</p:attrName>
                                        </p:attrNameLst>
                                      </p:cBhvr>
                                      <p:to>
                                        <p:strVal val="tru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mph" presetSubtype="0" fill="hold" grpId="0" nodeType="clickEffect">
                                  <p:stCondLst>
                                    <p:cond delay="0"/>
                                  </p:stCondLst>
                                  <p:iterate type="lt">
                                    <p:tmPct val="4000"/>
                                  </p:iterate>
                                  <p:childTnLst>
                                    <p:set>
                                      <p:cBhvr override="childStyle">
                                        <p:cTn id="38" dur="500" fill="hold"/>
                                        <p:tgtEl>
                                          <p:spTgt spid="70659">
                                            <p:txEl>
                                              <p:pRg st="8" end="8"/>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ctrTitle" idx="4294967295"/>
          </p:nvPr>
        </p:nvSpPr>
        <p:spPr>
          <a:xfrm>
            <a:off x="685800" y="2130425"/>
            <a:ext cx="7772400" cy="1470025"/>
          </a:xfrm>
        </p:spPr>
        <p:txBody>
          <a:bodyPr/>
          <a:lstStyle/>
          <a:p>
            <a:r>
              <a:rPr lang="en-US" altLang="zh-CN" sz="8800" smtClean="0">
                <a:latin typeface="Berlin Sans FB" panose="020E0602020502020306" pitchFamily="34" charset="0"/>
                <a:ea typeface="MS UI Gothic" panose="020B0600070205080204" pitchFamily="34" charset="-128"/>
              </a:rPr>
              <a:t>THANKS</a:t>
            </a:r>
            <a:r>
              <a:rPr lang="zh-CN" altLang="en-US" sz="8800" smtClean="0">
                <a:latin typeface="Berlin Sans FB" panose="020E0602020502020306" pitchFamily="34" charset="0"/>
                <a:ea typeface="MS UI Gothic" panose="020B0600070205080204" pitchFamily="34" charset="-128"/>
              </a:rPr>
              <a:t>！</a:t>
            </a:r>
          </a:p>
        </p:txBody>
      </p:sp>
      <p:sp>
        <p:nvSpPr>
          <p:cNvPr id="28675" name="Rectangle 3"/>
          <p:cNvSpPr>
            <a:spLocks noGrp="1" noChangeArrowheads="1"/>
          </p:cNvSpPr>
          <p:nvPr>
            <p:ph type="subTitle" idx="1"/>
          </p:nvPr>
        </p:nvSpPr>
        <p:spPr>
          <a:xfrm>
            <a:off x="1371600" y="3886200"/>
            <a:ext cx="6400800" cy="1752600"/>
          </a:xfrm>
        </p:spPr>
        <p:txBody>
          <a:bodyPr/>
          <a:lstStyle/>
          <a:p>
            <a:pPr marL="0" indent="0" algn="ctr">
              <a:buFont typeface="Wingdings" panose="05000000000000000000" pitchFamily="2" charset="2"/>
              <a:buNone/>
            </a:pPr>
            <a:endParaRPr lang="zh-CN" altLang="en-US" sz="2800" b="1" smtClean="0">
              <a:solidFill>
                <a:schemeClr val="folHlink"/>
              </a:solidFill>
              <a:ea typeface="华文行楷" panose="02010800040101010101" pitchFamily="2" charset="-122"/>
            </a:endParaRPr>
          </a:p>
          <a:p>
            <a:pPr marL="0" indent="0" algn="ctr">
              <a:buFont typeface="Wingdings" panose="05000000000000000000" pitchFamily="2" charset="2"/>
              <a:buNone/>
            </a:pPr>
            <a:r>
              <a:rPr lang="zh-CN" altLang="en-US" smtClean="0">
                <a:solidFill>
                  <a:schemeClr val="bg2"/>
                </a:solidFill>
                <a:ea typeface="华文行楷" panose="02010800040101010101" pitchFamily="2" charset="-122"/>
              </a:rPr>
              <a:t>欢迎批评指正！</a:t>
            </a:r>
            <a:endParaRPr lang="zh-CN" altLang="en-US" sz="2800" b="1" smtClean="0">
              <a:solidFill>
                <a:schemeClr val="bg2"/>
              </a:solidFill>
              <a:ea typeface="华文行楷" panose="02010800040101010101"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a:xfrm>
            <a:off x="2057400" y="304800"/>
            <a:ext cx="4724400" cy="874713"/>
          </a:xfrm>
        </p:spPr>
        <p:txBody>
          <a:bodyPr/>
          <a:lstStyle/>
          <a:p>
            <a:r>
              <a:rPr lang="zh-CN" altLang="en-US" sz="4000" smtClean="0">
                <a:ea typeface="宋体" panose="02010600030101010101" pitchFamily="2" charset="-122"/>
              </a:rPr>
              <a:t>建设意义</a:t>
            </a:r>
            <a:endParaRPr lang="en-US" altLang="zh-CN" sz="4000" smtClean="0">
              <a:ea typeface="宋体" panose="02010600030101010101" pitchFamily="2" charset="-122"/>
            </a:endParaRPr>
          </a:p>
        </p:txBody>
      </p:sp>
      <p:sp>
        <p:nvSpPr>
          <p:cNvPr id="5123" name="内容占位符 2"/>
          <p:cNvSpPr>
            <a:spLocks noGrp="1"/>
          </p:cNvSpPr>
          <p:nvPr>
            <p:ph idx="1"/>
          </p:nvPr>
        </p:nvSpPr>
        <p:spPr>
          <a:xfrm>
            <a:off x="304800" y="1371600"/>
            <a:ext cx="8610600" cy="4953000"/>
          </a:xfrm>
        </p:spPr>
        <p:txBody>
          <a:bodyPr/>
          <a:lstStyle/>
          <a:p>
            <a:pPr>
              <a:lnSpc>
                <a:spcPct val="110000"/>
              </a:lnSpc>
              <a:spcBef>
                <a:spcPct val="10000"/>
              </a:spcBef>
              <a:spcAft>
                <a:spcPct val="10000"/>
              </a:spcAft>
            </a:pPr>
            <a:r>
              <a:rPr lang="en-US" altLang="en-US" sz="2400" b="1" smtClean="0">
                <a:solidFill>
                  <a:schemeClr val="bg2"/>
                </a:solidFill>
                <a:ea typeface="宋体" panose="02010600030101010101" pitchFamily="2" charset="-122"/>
              </a:rPr>
              <a:t>CADAL</a:t>
            </a:r>
            <a:r>
              <a:rPr lang="zh-CN" altLang="en-US" sz="2400" b="1" smtClean="0">
                <a:solidFill>
                  <a:schemeClr val="bg2"/>
                </a:solidFill>
                <a:ea typeface="宋体" panose="02010600030101010101" pitchFamily="2" charset="-122"/>
              </a:rPr>
              <a:t>项目建设目标</a:t>
            </a:r>
          </a:p>
          <a:p>
            <a:pPr lvl="1">
              <a:lnSpc>
                <a:spcPct val="110000"/>
              </a:lnSpc>
              <a:spcBef>
                <a:spcPct val="10000"/>
              </a:spcBef>
              <a:spcAft>
                <a:spcPct val="10000"/>
              </a:spcAft>
            </a:pPr>
            <a:r>
              <a:rPr lang="zh-CN" altLang="en-US" sz="2000" b="1" smtClean="0">
                <a:solidFill>
                  <a:schemeClr val="bg2"/>
                </a:solidFill>
                <a:ea typeface="宋体" panose="02010600030101010101" pitchFamily="2" charset="-122"/>
              </a:rPr>
              <a:t>为高等院校、学术机构提供教学科研支撑。</a:t>
            </a:r>
            <a:endParaRPr lang="en-US" altLang="zh-CN" sz="2000" b="1" smtClean="0">
              <a:solidFill>
                <a:schemeClr val="bg2"/>
              </a:solidFill>
              <a:ea typeface="宋体" panose="02010600030101010101" pitchFamily="2" charset="-122"/>
            </a:endParaRPr>
          </a:p>
          <a:p>
            <a:pPr>
              <a:lnSpc>
                <a:spcPct val="110000"/>
              </a:lnSpc>
              <a:spcBef>
                <a:spcPct val="10000"/>
              </a:spcBef>
              <a:spcAft>
                <a:spcPct val="10000"/>
              </a:spcAft>
            </a:pPr>
            <a:r>
              <a:rPr lang="zh-CN" altLang="en-US" sz="2400" b="1" smtClean="0">
                <a:solidFill>
                  <a:schemeClr val="bg2"/>
                </a:solidFill>
                <a:ea typeface="宋体" panose="02010600030101010101" pitchFamily="2" charset="-122"/>
              </a:rPr>
              <a:t>馆员培训是</a:t>
            </a:r>
            <a:r>
              <a:rPr lang="en-US" altLang="en-US" sz="2400" b="1" smtClean="0">
                <a:solidFill>
                  <a:schemeClr val="bg2"/>
                </a:solidFill>
                <a:ea typeface="宋体" panose="02010600030101010101" pitchFamily="2" charset="-122"/>
              </a:rPr>
              <a:t>CADAL</a:t>
            </a:r>
            <a:r>
              <a:rPr lang="zh-CN" altLang="en-US" sz="2400" b="1" smtClean="0">
                <a:solidFill>
                  <a:schemeClr val="bg2"/>
                </a:solidFill>
                <a:ea typeface="宋体" panose="02010600030101010101" pitchFamily="2" charset="-122"/>
              </a:rPr>
              <a:t>二期建设项目的重要工作之一。</a:t>
            </a:r>
          </a:p>
          <a:p>
            <a:pPr>
              <a:lnSpc>
                <a:spcPct val="110000"/>
              </a:lnSpc>
              <a:spcBef>
                <a:spcPct val="10000"/>
              </a:spcBef>
              <a:spcAft>
                <a:spcPct val="10000"/>
              </a:spcAft>
            </a:pPr>
            <a:r>
              <a:rPr lang="zh-CN" altLang="en-US" sz="2400" b="1" smtClean="0">
                <a:solidFill>
                  <a:schemeClr val="bg2"/>
                </a:solidFill>
                <a:ea typeface="宋体" panose="02010600030101010101" pitchFamily="2" charset="-122"/>
              </a:rPr>
              <a:t>依托强劲的高校数字图书馆建设力量，建立</a:t>
            </a:r>
            <a:r>
              <a:rPr lang="zh-CN" altLang="en-US" sz="2400" b="1" smtClean="0">
                <a:solidFill>
                  <a:schemeClr val="bg2"/>
                </a:solidFill>
                <a:ea typeface="华文中宋" panose="02010600040101010101" pitchFamily="2" charset="-122"/>
              </a:rPr>
              <a:t>数字图书馆培训基地</a:t>
            </a:r>
            <a:r>
              <a:rPr lang="zh-CN" altLang="en-US" sz="2400" b="1" smtClean="0">
                <a:solidFill>
                  <a:schemeClr val="bg2"/>
                </a:solidFill>
                <a:ea typeface="宋体" panose="02010600030101010101" pitchFamily="2" charset="-122"/>
              </a:rPr>
              <a:t>，形成完善的高校数字图书馆馆员培训和管理体系。</a:t>
            </a:r>
          </a:p>
          <a:p>
            <a:pPr lvl="1">
              <a:lnSpc>
                <a:spcPct val="110000"/>
              </a:lnSpc>
              <a:spcBef>
                <a:spcPct val="10000"/>
              </a:spcBef>
              <a:spcAft>
                <a:spcPct val="10000"/>
              </a:spcAft>
            </a:pPr>
            <a:r>
              <a:rPr lang="zh-CN" altLang="en-US" sz="2000" b="1" smtClean="0">
                <a:solidFill>
                  <a:schemeClr val="bg2"/>
                </a:solidFill>
                <a:ea typeface="宋体" panose="02010600030101010101" pitchFamily="2" charset="-122"/>
              </a:rPr>
              <a:t>培养数字化资源建设的业务骨干队伍</a:t>
            </a:r>
          </a:p>
          <a:p>
            <a:pPr lvl="1">
              <a:lnSpc>
                <a:spcPct val="110000"/>
              </a:lnSpc>
              <a:spcBef>
                <a:spcPct val="10000"/>
              </a:spcBef>
              <a:spcAft>
                <a:spcPct val="10000"/>
              </a:spcAft>
            </a:pPr>
            <a:r>
              <a:rPr lang="zh-CN" altLang="en-US" sz="2000" b="1" smtClean="0">
                <a:solidFill>
                  <a:schemeClr val="bg2"/>
                </a:solidFill>
                <a:ea typeface="宋体" panose="02010600030101010101" pitchFamily="2" charset="-122"/>
              </a:rPr>
              <a:t>打造高校数字图书馆能力卓越的建设队伍</a:t>
            </a:r>
          </a:p>
          <a:p>
            <a:pPr lvl="1">
              <a:lnSpc>
                <a:spcPct val="110000"/>
              </a:lnSpc>
              <a:spcBef>
                <a:spcPct val="10000"/>
              </a:spcBef>
              <a:spcAft>
                <a:spcPct val="10000"/>
              </a:spcAft>
            </a:pPr>
            <a:r>
              <a:rPr lang="zh-CN" altLang="en-US" sz="2000" b="1" smtClean="0">
                <a:solidFill>
                  <a:schemeClr val="bg2"/>
                </a:solidFill>
                <a:ea typeface="宋体" panose="02010600030101010101" pitchFamily="2" charset="-122"/>
              </a:rPr>
              <a:t>保障高校数字图书馆富有实效的建设效益</a:t>
            </a:r>
          </a:p>
          <a:p>
            <a:endParaRPr lang="zh-CN" altLang="en-US" sz="2400" b="1" smtClean="0">
              <a:solidFill>
                <a:schemeClr val="bg2"/>
              </a:solidFill>
              <a:ea typeface="宋体" panose="02010600030101010101" pitchFamily="2" charset="-122"/>
            </a:endParaRPr>
          </a:p>
        </p:txBody>
      </p:sp>
      <p:pic>
        <p:nvPicPr>
          <p:cNvPr id="5124" name="Picture 5" descr="cada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5334000"/>
            <a:ext cx="64484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304800"/>
            <a:ext cx="7543800" cy="874713"/>
          </a:xfrm>
        </p:spPr>
        <p:txBody>
          <a:bodyPr/>
          <a:lstStyle/>
          <a:p>
            <a:r>
              <a:rPr lang="zh-CN" altLang="en-US" smtClean="0">
                <a:ea typeface="宋体" panose="02010600030101010101" pitchFamily="2" charset="-122"/>
              </a:rPr>
              <a:t>建设思路</a:t>
            </a:r>
          </a:p>
        </p:txBody>
      </p:sp>
      <p:sp>
        <p:nvSpPr>
          <p:cNvPr id="6147" name="Rectangle 3"/>
          <p:cNvSpPr>
            <a:spLocks noGrp="1" noChangeArrowheads="1"/>
          </p:cNvSpPr>
          <p:nvPr>
            <p:ph type="body" idx="1"/>
          </p:nvPr>
        </p:nvSpPr>
        <p:spPr>
          <a:xfrm>
            <a:off x="381000" y="1447800"/>
            <a:ext cx="8534400" cy="4953000"/>
          </a:xfrm>
        </p:spPr>
        <p:txBody>
          <a:bodyPr/>
          <a:lstStyle/>
          <a:p>
            <a:pPr>
              <a:lnSpc>
                <a:spcPct val="110000"/>
              </a:lnSpc>
              <a:spcBef>
                <a:spcPct val="10000"/>
              </a:spcBef>
              <a:spcAft>
                <a:spcPct val="10000"/>
              </a:spcAft>
            </a:pPr>
            <a:r>
              <a:rPr lang="zh-CN" altLang="en-US" sz="2200" b="1" smtClean="0">
                <a:solidFill>
                  <a:schemeClr val="folHlink"/>
                </a:solidFill>
                <a:latin typeface="宋体" panose="02010600030101010101" pitchFamily="2" charset="-122"/>
                <a:ea typeface="宋体" panose="02010600030101010101" pitchFamily="2" charset="-122"/>
              </a:rPr>
              <a:t>立足规范引导、逐级提升，利用</a:t>
            </a:r>
            <a:r>
              <a:rPr lang="en-US" altLang="zh-CN" sz="2200" b="1" smtClean="0">
                <a:solidFill>
                  <a:schemeClr val="folHlink"/>
                </a:solidFill>
                <a:latin typeface="Times New Roman" panose="02020603050405020304" pitchFamily="18" charset="0"/>
                <a:ea typeface="宋体" panose="02010600030101010101" pitchFamily="2" charset="-122"/>
              </a:rPr>
              <a:t>CADAL</a:t>
            </a:r>
            <a:r>
              <a:rPr lang="zh-CN" altLang="en-US" sz="2200" b="1" smtClean="0">
                <a:solidFill>
                  <a:schemeClr val="folHlink"/>
                </a:solidFill>
                <a:latin typeface="宋体" panose="02010600030101010101" pitchFamily="2" charset="-122"/>
                <a:ea typeface="宋体" panose="02010600030101010101" pitchFamily="2" charset="-122"/>
              </a:rPr>
              <a:t>一期建设成果，依托二期数据中心与服务中心，提高建设资源的全球服务能力，促进项目建设和成果应用</a:t>
            </a:r>
          </a:p>
          <a:p>
            <a:pPr>
              <a:lnSpc>
                <a:spcPct val="110000"/>
              </a:lnSpc>
              <a:spcBef>
                <a:spcPct val="10000"/>
              </a:spcBef>
              <a:spcAft>
                <a:spcPct val="10000"/>
              </a:spcAft>
            </a:pPr>
            <a:r>
              <a:rPr lang="zh-CN" altLang="en-US" sz="2200" b="1" smtClean="0">
                <a:solidFill>
                  <a:schemeClr val="folHlink"/>
                </a:solidFill>
                <a:latin typeface="宋体" panose="02010600030101010101" pitchFamily="2" charset="-122"/>
                <a:ea typeface="宋体" panose="02010600030101010101" pitchFamily="2" charset="-122"/>
              </a:rPr>
              <a:t>围绕</a:t>
            </a:r>
            <a:r>
              <a:rPr lang="en-US" altLang="zh-CN" sz="2200" b="1" smtClean="0">
                <a:solidFill>
                  <a:schemeClr val="folHlink"/>
                </a:solidFill>
                <a:latin typeface="Times New Roman" panose="02020603050405020304" pitchFamily="18" charset="0"/>
                <a:ea typeface="宋体" panose="02010600030101010101" pitchFamily="2" charset="-122"/>
              </a:rPr>
              <a:t>CADAL</a:t>
            </a:r>
            <a:r>
              <a:rPr lang="zh-CN" altLang="en-US" sz="2200" b="1" smtClean="0">
                <a:solidFill>
                  <a:schemeClr val="folHlink"/>
                </a:solidFill>
                <a:latin typeface="宋体" panose="02010600030101010101" pitchFamily="2" charset="-122"/>
                <a:ea typeface="宋体" panose="02010600030101010101" pitchFamily="2" charset="-122"/>
              </a:rPr>
              <a:t>数据加工规范流程，着眼资源加工和服务能力提升，开拓业务技能培训形式和内容</a:t>
            </a:r>
          </a:p>
          <a:p>
            <a:pPr>
              <a:lnSpc>
                <a:spcPct val="110000"/>
              </a:lnSpc>
              <a:spcBef>
                <a:spcPct val="10000"/>
              </a:spcBef>
              <a:spcAft>
                <a:spcPct val="10000"/>
              </a:spcAft>
            </a:pPr>
            <a:r>
              <a:rPr lang="zh-CN" altLang="en-US" sz="2200" b="1" smtClean="0">
                <a:solidFill>
                  <a:schemeClr val="folHlink"/>
                </a:solidFill>
                <a:latin typeface="宋体" panose="02010600030101010101" pitchFamily="2" charset="-122"/>
                <a:ea typeface="宋体" panose="02010600030101010101" pitchFamily="2" charset="-122"/>
              </a:rPr>
              <a:t>增强</a:t>
            </a:r>
            <a:r>
              <a:rPr lang="en-US" altLang="zh-CN" sz="2200" b="1" smtClean="0">
                <a:solidFill>
                  <a:schemeClr val="folHlink"/>
                </a:solidFill>
                <a:latin typeface="Times New Roman" panose="02020603050405020304" pitchFamily="18" charset="0"/>
                <a:ea typeface="宋体" panose="02010600030101010101" pitchFamily="2" charset="-122"/>
              </a:rPr>
              <a:t>CADAL</a:t>
            </a:r>
            <a:r>
              <a:rPr lang="zh-CN" altLang="en-US" sz="2200" b="1" smtClean="0">
                <a:solidFill>
                  <a:schemeClr val="folHlink"/>
                </a:solidFill>
                <a:latin typeface="宋体" panose="02010600030101010101" pitchFamily="2" charset="-122"/>
                <a:ea typeface="宋体" panose="02010600030101010101" pitchFamily="2" charset="-122"/>
              </a:rPr>
              <a:t>数字化资源的品质和数字资源发现和获取的应用，形成适应数字图书馆环境的资源与服务核心技能</a:t>
            </a:r>
          </a:p>
          <a:p>
            <a:pPr>
              <a:lnSpc>
                <a:spcPct val="110000"/>
              </a:lnSpc>
              <a:spcBef>
                <a:spcPct val="10000"/>
              </a:spcBef>
              <a:spcAft>
                <a:spcPct val="10000"/>
              </a:spcAft>
            </a:pPr>
            <a:r>
              <a:rPr lang="zh-CN" altLang="en-US" sz="2200" b="1" smtClean="0">
                <a:solidFill>
                  <a:schemeClr val="folHlink"/>
                </a:solidFill>
                <a:latin typeface="宋体" panose="02010600030101010101" pitchFamily="2" charset="-122"/>
                <a:ea typeface="宋体" panose="02010600030101010101" pitchFamily="2" charset="-122"/>
              </a:rPr>
              <a:t>将业务技能知识训练和技能实战演练相结合，增强</a:t>
            </a:r>
            <a:r>
              <a:rPr lang="en-US" altLang="zh-CN" sz="2200" b="1" smtClean="0">
                <a:solidFill>
                  <a:schemeClr val="folHlink"/>
                </a:solidFill>
                <a:latin typeface="Times New Roman" panose="02020603050405020304" pitchFamily="18" charset="0"/>
                <a:ea typeface="宋体" panose="02010600030101010101" pitchFamily="2" charset="-122"/>
              </a:rPr>
              <a:t>CADAL</a:t>
            </a:r>
            <a:r>
              <a:rPr lang="zh-CN" altLang="en-US" sz="2200" b="1" smtClean="0">
                <a:solidFill>
                  <a:schemeClr val="folHlink"/>
                </a:solidFill>
                <a:latin typeface="宋体" panose="02010600030101010101" pitchFamily="2" charset="-122"/>
                <a:ea typeface="宋体" panose="02010600030101010101" pitchFamily="2" charset="-122"/>
              </a:rPr>
              <a:t>数字图书馆建设中对技术和资源的灵活化、适用性掌握，整体提高图书馆馆员的服务能力，打造数字化图书馆的优秀服务团队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43000" y="304800"/>
            <a:ext cx="7010400" cy="874713"/>
          </a:xfrm>
        </p:spPr>
        <p:txBody>
          <a:bodyPr/>
          <a:lstStyle/>
          <a:p>
            <a:r>
              <a:rPr lang="zh-CN" altLang="en-US" sz="3600" smtClean="0">
                <a:ea typeface="宋体" panose="02010600030101010101" pitchFamily="2" charset="-122"/>
              </a:rPr>
              <a:t>建设目标</a:t>
            </a:r>
          </a:p>
        </p:txBody>
      </p:sp>
      <p:sp>
        <p:nvSpPr>
          <p:cNvPr id="7171" name="Rectangle 3"/>
          <p:cNvSpPr>
            <a:spLocks noGrp="1" noChangeArrowheads="1"/>
          </p:cNvSpPr>
          <p:nvPr>
            <p:ph type="body" idx="1"/>
          </p:nvPr>
        </p:nvSpPr>
        <p:spPr>
          <a:xfrm>
            <a:off x="609600" y="1371600"/>
            <a:ext cx="7848600" cy="4953000"/>
          </a:xfrm>
        </p:spPr>
        <p:txBody>
          <a:bodyPr/>
          <a:lstStyle/>
          <a:p>
            <a:pPr>
              <a:lnSpc>
                <a:spcPct val="120000"/>
              </a:lnSpc>
              <a:spcBef>
                <a:spcPct val="10000"/>
              </a:spcBef>
              <a:spcAft>
                <a:spcPct val="10000"/>
              </a:spcAft>
            </a:pPr>
            <a:r>
              <a:rPr lang="en-US" altLang="zh-CN" sz="2200" b="1" smtClean="0">
                <a:solidFill>
                  <a:schemeClr val="bg2"/>
                </a:solidFill>
                <a:ea typeface="宋体" panose="02010600030101010101" pitchFamily="2" charset="-122"/>
              </a:rPr>
              <a:t>CADAL</a:t>
            </a:r>
            <a:r>
              <a:rPr lang="zh-CN" altLang="en-US" sz="2200" b="1" smtClean="0">
                <a:solidFill>
                  <a:schemeClr val="bg2"/>
                </a:solidFill>
                <a:ea typeface="宋体" panose="02010600030101010101" pitchFamily="2" charset="-122"/>
              </a:rPr>
              <a:t>相关数字化应用技术培训和资源建设培训</a:t>
            </a:r>
          </a:p>
          <a:p>
            <a:pPr>
              <a:lnSpc>
                <a:spcPct val="120000"/>
              </a:lnSpc>
              <a:spcBef>
                <a:spcPct val="10000"/>
              </a:spcBef>
              <a:spcAft>
                <a:spcPct val="10000"/>
              </a:spcAft>
            </a:pPr>
            <a:r>
              <a:rPr lang="zh-CN" altLang="en-US" sz="2200" b="1" smtClean="0">
                <a:solidFill>
                  <a:schemeClr val="bg2"/>
                </a:solidFill>
                <a:ea typeface="宋体" panose="02010600030101010101" pitchFamily="2" charset="-122"/>
              </a:rPr>
              <a:t>访问馆员进行实地和嵌入式的培训，开展若干次讲师团巡讲和业务交流</a:t>
            </a:r>
          </a:p>
          <a:p>
            <a:pPr>
              <a:lnSpc>
                <a:spcPct val="120000"/>
              </a:lnSpc>
              <a:spcBef>
                <a:spcPct val="10000"/>
              </a:spcBef>
              <a:spcAft>
                <a:spcPct val="10000"/>
              </a:spcAft>
            </a:pPr>
            <a:r>
              <a:rPr lang="zh-CN" altLang="en-US" sz="2200" b="1" smtClean="0">
                <a:solidFill>
                  <a:schemeClr val="bg2"/>
                </a:solidFill>
                <a:ea typeface="宋体" panose="02010600030101010101" pitchFamily="2" charset="-122"/>
              </a:rPr>
              <a:t>结合</a:t>
            </a:r>
            <a:r>
              <a:rPr lang="en-US" altLang="zh-CN" sz="2200" b="1" smtClean="0">
                <a:solidFill>
                  <a:schemeClr val="bg2"/>
                </a:solidFill>
                <a:ea typeface="宋体" panose="02010600030101010101" pitchFamily="2" charset="-122"/>
              </a:rPr>
              <a:t>CADAL</a:t>
            </a:r>
            <a:r>
              <a:rPr lang="zh-CN" altLang="en-US" sz="2200" b="1" smtClean="0">
                <a:solidFill>
                  <a:schemeClr val="bg2"/>
                </a:solidFill>
                <a:ea typeface="宋体" panose="02010600030101010101" pitchFamily="2" charset="-122"/>
              </a:rPr>
              <a:t>项目和数字图书馆建设，开展情境演练</a:t>
            </a:r>
            <a:r>
              <a:rPr lang="zh-CN" altLang="en-US" sz="2200" smtClean="0">
                <a:ea typeface="宋体" panose="02010600030101010101" pitchFamily="2" charset="-122"/>
              </a:rPr>
              <a:t> </a:t>
            </a:r>
            <a:endParaRPr lang="zh-CN" altLang="en-US" sz="2200" b="1" smtClean="0">
              <a:solidFill>
                <a:schemeClr val="bg2"/>
              </a:solidFill>
              <a:ea typeface="宋体" panose="02010600030101010101" pitchFamily="2" charset="-122"/>
            </a:endParaRPr>
          </a:p>
          <a:p>
            <a:pPr>
              <a:lnSpc>
                <a:spcPct val="120000"/>
              </a:lnSpc>
              <a:spcBef>
                <a:spcPct val="10000"/>
              </a:spcBef>
              <a:spcAft>
                <a:spcPct val="10000"/>
              </a:spcAft>
            </a:pPr>
            <a:r>
              <a:rPr lang="zh-CN" altLang="en-US" sz="2200" b="1" smtClean="0">
                <a:solidFill>
                  <a:schemeClr val="bg2"/>
                </a:solidFill>
                <a:ea typeface="宋体" panose="02010600030101010101" pitchFamily="2" charset="-122"/>
              </a:rPr>
              <a:t>建设栏目齐全、界面清晰友好、便于互动交流的</a:t>
            </a:r>
            <a:r>
              <a:rPr lang="en-US" altLang="zh-CN" sz="2200" b="1" smtClean="0">
                <a:solidFill>
                  <a:schemeClr val="bg2"/>
                </a:solidFill>
                <a:ea typeface="宋体" panose="02010600030101010101" pitchFamily="2" charset="-122"/>
              </a:rPr>
              <a:t>CADAL</a:t>
            </a:r>
            <a:r>
              <a:rPr lang="zh-CN" altLang="en-US" sz="2200" b="1" smtClean="0">
                <a:solidFill>
                  <a:schemeClr val="bg2"/>
                </a:solidFill>
                <a:ea typeface="宋体" panose="02010600030101010101" pitchFamily="2" charset="-122"/>
              </a:rPr>
              <a:t>二期建设项目培训网站及管理平台</a:t>
            </a:r>
          </a:p>
          <a:p>
            <a:pPr>
              <a:lnSpc>
                <a:spcPct val="120000"/>
              </a:lnSpc>
              <a:spcBef>
                <a:spcPct val="10000"/>
              </a:spcBef>
              <a:spcAft>
                <a:spcPct val="10000"/>
              </a:spcAft>
            </a:pPr>
            <a:r>
              <a:rPr lang="zh-CN" altLang="en-US" sz="2200" b="1" smtClean="0">
                <a:solidFill>
                  <a:schemeClr val="bg2"/>
                </a:solidFill>
                <a:ea typeface="宋体" panose="02010600030101010101" pitchFamily="2" charset="-122"/>
              </a:rPr>
              <a:t>形成培训效果的跟踪、反馈与考核机制</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71600" y="304800"/>
            <a:ext cx="5867400" cy="874713"/>
          </a:xfrm>
        </p:spPr>
        <p:txBody>
          <a:bodyPr/>
          <a:lstStyle/>
          <a:p>
            <a:r>
              <a:rPr lang="zh-CN" altLang="en-US" sz="3600" smtClean="0">
                <a:ea typeface="宋体" panose="02010600030101010101" pitchFamily="2" charset="-122"/>
              </a:rPr>
              <a:t>组织框架</a:t>
            </a:r>
          </a:p>
        </p:txBody>
      </p:sp>
      <p:sp>
        <p:nvSpPr>
          <p:cNvPr id="8195" name="Rectangle 3"/>
          <p:cNvSpPr>
            <a:spLocks noGrp="1" noChangeArrowheads="1"/>
          </p:cNvSpPr>
          <p:nvPr>
            <p:ph type="body" idx="1"/>
          </p:nvPr>
        </p:nvSpPr>
        <p:spPr>
          <a:xfrm>
            <a:off x="609600" y="1447800"/>
            <a:ext cx="8229600" cy="5105400"/>
          </a:xfrm>
        </p:spPr>
        <p:txBody>
          <a:bodyPr/>
          <a:lstStyle/>
          <a:p>
            <a:pPr>
              <a:lnSpc>
                <a:spcPct val="110000"/>
              </a:lnSpc>
              <a:spcAft>
                <a:spcPct val="10000"/>
              </a:spcAft>
            </a:pPr>
            <a:r>
              <a:rPr lang="zh-CN" altLang="en-US" sz="2200" b="1" smtClean="0">
                <a:solidFill>
                  <a:srgbClr val="000000"/>
                </a:solidFill>
                <a:ea typeface="宋体" panose="02010600030101010101" pitchFamily="2" charset="-122"/>
              </a:rPr>
              <a:t>由</a:t>
            </a:r>
            <a:r>
              <a:rPr lang="en-US" altLang="en-US" sz="2200" b="1" smtClean="0">
                <a:solidFill>
                  <a:srgbClr val="000000"/>
                </a:solidFill>
                <a:ea typeface="宋体" panose="02010600030101010101" pitchFamily="2" charset="-122"/>
              </a:rPr>
              <a:t>CADAL</a:t>
            </a:r>
            <a:r>
              <a:rPr lang="zh-CN" altLang="en-US" sz="2200" b="1" smtClean="0">
                <a:solidFill>
                  <a:srgbClr val="000000"/>
                </a:solidFill>
                <a:ea typeface="宋体" panose="02010600030101010101" pitchFamily="2" charset="-122"/>
              </a:rPr>
              <a:t>项目管理中心统一领导和协调</a:t>
            </a:r>
          </a:p>
          <a:p>
            <a:pPr>
              <a:lnSpc>
                <a:spcPct val="110000"/>
              </a:lnSpc>
              <a:spcAft>
                <a:spcPct val="10000"/>
              </a:spcAft>
            </a:pPr>
            <a:r>
              <a:rPr lang="zh-CN" altLang="en-US" sz="2200" b="1" smtClean="0">
                <a:solidFill>
                  <a:srgbClr val="000000"/>
                </a:solidFill>
                <a:ea typeface="宋体" panose="02010600030101010101" pitchFamily="2" charset="-122"/>
              </a:rPr>
              <a:t>根据</a:t>
            </a:r>
            <a:r>
              <a:rPr lang="en-US" altLang="zh-CN" sz="2200" b="1" smtClean="0">
                <a:solidFill>
                  <a:srgbClr val="000000"/>
                </a:solidFill>
                <a:ea typeface="宋体" panose="02010600030101010101" pitchFamily="2" charset="-122"/>
              </a:rPr>
              <a:t>CADAL</a:t>
            </a:r>
            <a:r>
              <a:rPr lang="zh-CN" altLang="en-US" sz="2200" b="1" smtClean="0">
                <a:solidFill>
                  <a:srgbClr val="000000"/>
                </a:solidFill>
                <a:ea typeface="宋体" panose="02010600030101010101" pitchFamily="2" charset="-122"/>
              </a:rPr>
              <a:t>二期的建设内容和研究方向，规划培训管理体制，设立建设项目工作组、培训实施组和质量控制组，共同组织策划培训工作，确保培训工作切实有效开展</a:t>
            </a: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810000"/>
            <a:ext cx="7543800"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371600" y="304800"/>
            <a:ext cx="5867400" cy="874713"/>
          </a:xfrm>
        </p:spPr>
        <p:txBody>
          <a:bodyPr/>
          <a:lstStyle/>
          <a:p>
            <a:r>
              <a:rPr lang="zh-CN" altLang="en-US" sz="3600" smtClean="0">
                <a:ea typeface="宋体" panose="02010600030101010101" pitchFamily="2" charset="-122"/>
              </a:rPr>
              <a:t>组织框架</a:t>
            </a:r>
          </a:p>
        </p:txBody>
      </p:sp>
      <p:sp>
        <p:nvSpPr>
          <p:cNvPr id="9219" name="Rectangle 3"/>
          <p:cNvSpPr>
            <a:spLocks noGrp="1" noChangeArrowheads="1"/>
          </p:cNvSpPr>
          <p:nvPr>
            <p:ph type="body" idx="1"/>
          </p:nvPr>
        </p:nvSpPr>
        <p:spPr>
          <a:xfrm>
            <a:off x="533400" y="1447800"/>
            <a:ext cx="8229600" cy="4419600"/>
          </a:xfrm>
        </p:spPr>
        <p:txBody>
          <a:bodyPr/>
          <a:lstStyle/>
          <a:p>
            <a:pPr>
              <a:lnSpc>
                <a:spcPct val="110000"/>
              </a:lnSpc>
              <a:spcAft>
                <a:spcPct val="10000"/>
              </a:spcAft>
            </a:pPr>
            <a:r>
              <a:rPr lang="zh-CN" altLang="en-US" sz="2200" b="1" u="sng" smtClean="0">
                <a:solidFill>
                  <a:schemeClr val="folHlink"/>
                </a:solidFill>
                <a:ea typeface="宋体" panose="02010600030101010101" pitchFamily="2" charset="-122"/>
              </a:rPr>
              <a:t>建设工作组</a:t>
            </a:r>
            <a:endParaRPr lang="zh-CN" altLang="en-US" sz="2200" b="1" smtClean="0">
              <a:solidFill>
                <a:schemeClr val="folHlink"/>
              </a:solidFill>
              <a:ea typeface="宋体" panose="02010600030101010101" pitchFamily="2" charset="-122"/>
            </a:endParaRPr>
          </a:p>
          <a:p>
            <a:pPr lvl="1">
              <a:lnSpc>
                <a:spcPct val="110000"/>
              </a:lnSpc>
              <a:spcAft>
                <a:spcPct val="10000"/>
              </a:spcAft>
            </a:pPr>
            <a:r>
              <a:rPr lang="zh-CN" altLang="en-US" sz="2000" b="1" smtClean="0">
                <a:solidFill>
                  <a:schemeClr val="bg2"/>
                </a:solidFill>
                <a:ea typeface="宋体" panose="02010600030101010101" pitchFamily="2" charset="-122"/>
              </a:rPr>
              <a:t>规划和组织培训内容、搭建培训平台、建设数字图书馆应用技术培训和数字资源建设师资队伍，并进行培训基地的部署工作。</a:t>
            </a:r>
            <a:r>
              <a:rPr lang="zh-CN" altLang="en-US" sz="2000" b="1" smtClean="0">
                <a:ea typeface="宋体" panose="02010600030101010101" pitchFamily="2" charset="-122"/>
              </a:rPr>
              <a:t> </a:t>
            </a:r>
          </a:p>
          <a:p>
            <a:pPr>
              <a:lnSpc>
                <a:spcPct val="110000"/>
              </a:lnSpc>
              <a:spcAft>
                <a:spcPct val="10000"/>
              </a:spcAft>
            </a:pPr>
            <a:r>
              <a:rPr lang="zh-CN" altLang="en-US" sz="2200" b="1" u="sng" smtClean="0">
                <a:solidFill>
                  <a:schemeClr val="folHlink"/>
                </a:solidFill>
                <a:ea typeface="宋体" panose="02010600030101010101" pitchFamily="2" charset="-122"/>
              </a:rPr>
              <a:t>培训实施组</a:t>
            </a:r>
            <a:endParaRPr lang="zh-CN" altLang="en-US" sz="2200" b="1" smtClean="0">
              <a:solidFill>
                <a:schemeClr val="folHlink"/>
              </a:solidFill>
              <a:ea typeface="宋体" panose="02010600030101010101" pitchFamily="2" charset="-122"/>
            </a:endParaRPr>
          </a:p>
          <a:p>
            <a:pPr lvl="1">
              <a:lnSpc>
                <a:spcPct val="110000"/>
              </a:lnSpc>
              <a:spcAft>
                <a:spcPct val="10000"/>
              </a:spcAft>
            </a:pPr>
            <a:r>
              <a:rPr lang="zh-CN" altLang="en-US" sz="2000" b="1" smtClean="0">
                <a:solidFill>
                  <a:schemeClr val="bg2"/>
                </a:solidFill>
                <a:ea typeface="宋体" panose="02010600030101010101" pitchFamily="2" charset="-122"/>
              </a:rPr>
              <a:t>依据培训内容规划，具体组织实施培训事务。通常根据培训层次和对象，进行基本技能培训、专业技能培训、管理技能培训以及情景实战演练等。 </a:t>
            </a:r>
          </a:p>
          <a:p>
            <a:pPr>
              <a:lnSpc>
                <a:spcPct val="110000"/>
              </a:lnSpc>
              <a:spcAft>
                <a:spcPct val="10000"/>
              </a:spcAft>
            </a:pPr>
            <a:r>
              <a:rPr lang="zh-CN" altLang="en-US" sz="2200" b="1" u="sng" smtClean="0">
                <a:solidFill>
                  <a:schemeClr val="folHlink"/>
                </a:solidFill>
                <a:ea typeface="宋体" panose="02010600030101010101" pitchFamily="2" charset="-122"/>
              </a:rPr>
              <a:t>质量控制组</a:t>
            </a:r>
            <a:endParaRPr lang="zh-CN" altLang="en-US" sz="2200" smtClean="0">
              <a:solidFill>
                <a:schemeClr val="folHlink"/>
              </a:solidFill>
              <a:ea typeface="宋体" panose="02010600030101010101" pitchFamily="2" charset="-122"/>
            </a:endParaRPr>
          </a:p>
          <a:p>
            <a:pPr lvl="1">
              <a:lnSpc>
                <a:spcPct val="110000"/>
              </a:lnSpc>
              <a:spcAft>
                <a:spcPct val="10000"/>
              </a:spcAft>
            </a:pPr>
            <a:r>
              <a:rPr lang="zh-CN" altLang="en-US" sz="2000" b="1" smtClean="0">
                <a:solidFill>
                  <a:schemeClr val="bg2"/>
                </a:solidFill>
                <a:ea typeface="宋体" panose="02010600030101010101" pitchFamily="2" charset="-122"/>
              </a:rPr>
              <a:t>根据培训规划和培训具体实施内容，对培训质量进行整体控制，如培训成效的调研、培训平台的维护、培训师资的协调组织、以及培训后的考核评价等事项。 </a:t>
            </a:r>
            <a:endParaRPr lang="en-US" altLang="zh-CN" sz="2000" b="1" smtClean="0">
              <a:solidFill>
                <a:schemeClr val="bg2"/>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zh-CN" altLang="en-US" smtClean="0">
                <a:ea typeface="宋体" panose="02010600030101010101" pitchFamily="2" charset="-122"/>
              </a:rPr>
              <a:t>整体规划</a:t>
            </a:r>
            <a:endParaRPr lang="zh-CN" altLang="en-US" sz="3600" smtClean="0">
              <a:ea typeface="宋体" panose="02010600030101010101" pitchFamily="2" charset="-122"/>
            </a:endParaRPr>
          </a:p>
        </p:txBody>
      </p:sp>
      <p:sp>
        <p:nvSpPr>
          <p:cNvPr id="10243" name="Rectangle 3"/>
          <p:cNvSpPr>
            <a:spLocks noGrp="1" noChangeArrowheads="1"/>
          </p:cNvSpPr>
          <p:nvPr>
            <p:ph type="body" idx="1"/>
          </p:nvPr>
        </p:nvSpPr>
        <p:spPr>
          <a:xfrm>
            <a:off x="304800" y="1371600"/>
            <a:ext cx="8610600" cy="4953000"/>
          </a:xfrm>
        </p:spPr>
        <p:txBody>
          <a:bodyPr/>
          <a:lstStyle/>
          <a:p>
            <a:r>
              <a:rPr lang="zh-CN" altLang="en-US" sz="2800" b="1" smtClean="0">
                <a:solidFill>
                  <a:schemeClr val="folHlink"/>
                </a:solidFill>
                <a:ea typeface="宋体" panose="02010600030101010101" pitchFamily="2" charset="-122"/>
              </a:rPr>
              <a:t>从不同角度，根据不同层次不同业务需求设置培训内容，形成完整的培训内容体系</a:t>
            </a:r>
          </a:p>
          <a:p>
            <a:pPr lvl="1"/>
            <a:r>
              <a:rPr lang="zh-CN" altLang="en-US" sz="2200" b="1" u="sng" smtClean="0">
                <a:solidFill>
                  <a:schemeClr val="folHlink"/>
                </a:solidFill>
                <a:ea typeface="宋体" panose="02010600030101010101" pitchFamily="2" charset="-122"/>
              </a:rPr>
              <a:t>基本技能培训</a:t>
            </a:r>
            <a:r>
              <a:rPr lang="zh-CN" altLang="en-US" sz="2200" b="1" smtClean="0">
                <a:solidFill>
                  <a:schemeClr val="folHlink"/>
                </a:solidFill>
                <a:ea typeface="宋体" panose="02010600030101010101" pitchFamily="2" charset="-122"/>
              </a:rPr>
              <a:t>：</a:t>
            </a:r>
            <a:r>
              <a:rPr lang="zh-CN" altLang="en-US" sz="2200" b="1" smtClean="0">
                <a:solidFill>
                  <a:schemeClr val="bg2"/>
                </a:solidFill>
                <a:ea typeface="宋体" panose="02010600030101010101" pitchFamily="2" charset="-122"/>
              </a:rPr>
              <a:t>主要包括数字图书馆环境下</a:t>
            </a:r>
            <a:r>
              <a:rPr lang="en-US" altLang="zh-CN" sz="2200" b="1" smtClean="0">
                <a:solidFill>
                  <a:schemeClr val="bg2"/>
                </a:solidFill>
                <a:ea typeface="宋体" panose="02010600030101010101" pitchFamily="2" charset="-122"/>
              </a:rPr>
              <a:t>CADAL</a:t>
            </a:r>
            <a:r>
              <a:rPr lang="zh-CN" altLang="en-US" sz="2200" b="1" smtClean="0">
                <a:solidFill>
                  <a:schemeClr val="bg2"/>
                </a:solidFill>
                <a:ea typeface="宋体" panose="02010600030101010101" pitchFamily="2" charset="-122"/>
              </a:rPr>
              <a:t>资源建设和图书馆工作所需的基本技能，以数字图书馆理论应用培训和</a:t>
            </a:r>
            <a:r>
              <a:rPr lang="en-US" altLang="en-US" sz="2200" b="1" smtClean="0">
                <a:solidFill>
                  <a:schemeClr val="bg2"/>
                </a:solidFill>
                <a:ea typeface="宋体" panose="02010600030101010101" pitchFamily="2" charset="-122"/>
              </a:rPr>
              <a:t>CADAL</a:t>
            </a:r>
            <a:r>
              <a:rPr lang="zh-CN" altLang="en-US" sz="2200" b="1" smtClean="0">
                <a:solidFill>
                  <a:schemeClr val="bg2"/>
                </a:solidFill>
                <a:ea typeface="宋体" panose="02010600030101010101" pitchFamily="2" charset="-122"/>
              </a:rPr>
              <a:t>项目建设内容为基础，属于普适性培训</a:t>
            </a:r>
          </a:p>
          <a:p>
            <a:pPr lvl="1"/>
            <a:r>
              <a:rPr lang="zh-CN" altLang="en-US" sz="2200" b="1" u="sng" smtClean="0">
                <a:solidFill>
                  <a:schemeClr val="folHlink"/>
                </a:solidFill>
                <a:ea typeface="宋体" panose="02010600030101010101" pitchFamily="2" charset="-122"/>
              </a:rPr>
              <a:t>专业技能培训</a:t>
            </a:r>
            <a:r>
              <a:rPr lang="zh-CN" altLang="en-US" sz="2200" b="1" smtClean="0">
                <a:solidFill>
                  <a:schemeClr val="folHlink"/>
                </a:solidFill>
                <a:ea typeface="宋体" panose="02010600030101010101" pitchFamily="2" charset="-122"/>
              </a:rPr>
              <a:t>：</a:t>
            </a:r>
            <a:r>
              <a:rPr lang="zh-CN" altLang="en-US" sz="2200" b="1" smtClean="0">
                <a:solidFill>
                  <a:schemeClr val="bg2"/>
                </a:solidFill>
                <a:ea typeface="宋体" panose="02010600030101010101" pitchFamily="2" charset="-122"/>
              </a:rPr>
              <a:t>在基本培训基础上，针对不同岗位</a:t>
            </a:r>
            <a:r>
              <a:rPr lang="en-US" altLang="en-US" sz="2200" b="1" smtClean="0">
                <a:solidFill>
                  <a:schemeClr val="bg2"/>
                </a:solidFill>
                <a:ea typeface="宋体" panose="02010600030101010101" pitchFamily="2" charset="-122"/>
              </a:rPr>
              <a:t>/</a:t>
            </a:r>
            <a:r>
              <a:rPr lang="zh-CN" altLang="en-US" sz="2200" b="1" smtClean="0">
                <a:solidFill>
                  <a:schemeClr val="bg2"/>
                </a:solidFill>
                <a:ea typeface="宋体" panose="02010600030101010101" pitchFamily="2" charset="-122"/>
              </a:rPr>
              <a:t>层次的馆员开展的专业培训（如：数字资源建设，</a:t>
            </a:r>
            <a:r>
              <a:rPr lang="en-US" altLang="zh-CN" sz="2200" b="1" smtClean="0">
                <a:solidFill>
                  <a:schemeClr val="bg2"/>
                </a:solidFill>
                <a:ea typeface="宋体" panose="02010600030101010101" pitchFamily="2" charset="-122"/>
              </a:rPr>
              <a:t>Web2.0</a:t>
            </a:r>
            <a:r>
              <a:rPr lang="zh-CN" altLang="en-US" sz="2200" b="1" smtClean="0">
                <a:solidFill>
                  <a:schemeClr val="bg2"/>
                </a:solidFill>
                <a:ea typeface="宋体" panose="02010600030101010101" pitchFamily="2" charset="-122"/>
              </a:rPr>
              <a:t>，系统搭建、平台应用等）</a:t>
            </a:r>
          </a:p>
          <a:p>
            <a:pPr lvl="1"/>
            <a:r>
              <a:rPr lang="zh-CN" altLang="en-US" sz="2200" b="1" u="sng" smtClean="0">
                <a:solidFill>
                  <a:schemeClr val="folHlink"/>
                </a:solidFill>
                <a:ea typeface="宋体" panose="02010600030101010101" pitchFamily="2" charset="-122"/>
              </a:rPr>
              <a:t>管理技能培训</a:t>
            </a:r>
            <a:r>
              <a:rPr lang="zh-CN" altLang="en-US" sz="2200" b="1" smtClean="0">
                <a:solidFill>
                  <a:schemeClr val="folHlink"/>
                </a:solidFill>
                <a:ea typeface="宋体" panose="02010600030101010101" pitchFamily="2" charset="-122"/>
              </a:rPr>
              <a:t>：</a:t>
            </a:r>
            <a:r>
              <a:rPr lang="zh-CN" altLang="en-US" sz="2200" b="1" smtClean="0">
                <a:solidFill>
                  <a:schemeClr val="bg2"/>
                </a:solidFill>
                <a:ea typeface="宋体" panose="02010600030101010101" pitchFamily="2" charset="-122"/>
              </a:rPr>
              <a:t>从服务全局和未来服务着眼，以管理者的视野和战略开展的管理技能专场培训（如：管理思想、管理战略、管理实施、管理模式、管理分析、管理评估等）</a:t>
            </a:r>
            <a:endParaRPr lang="en-US" altLang="zh-CN" sz="2200" b="1" smtClean="0">
              <a:solidFill>
                <a:schemeClr val="bg2"/>
              </a:solidFill>
              <a:ea typeface="宋体" panose="02010600030101010101" pitchFamily="2" charset="-122"/>
            </a:endParaRPr>
          </a:p>
          <a:p>
            <a:pPr lvl="1"/>
            <a:r>
              <a:rPr lang="zh-CN" altLang="en-US" sz="2200" b="1" u="sng" smtClean="0">
                <a:solidFill>
                  <a:schemeClr val="folHlink"/>
                </a:solidFill>
                <a:ea typeface="宋体" panose="02010600030101010101" pitchFamily="2" charset="-122"/>
              </a:rPr>
              <a:t>学历教育</a:t>
            </a:r>
            <a:r>
              <a:rPr lang="zh-CN" altLang="en-US" sz="2200" b="1" smtClean="0">
                <a:solidFill>
                  <a:schemeClr val="folHlink"/>
                </a:solidFill>
                <a:ea typeface="宋体" panose="02010600030101010101" pitchFamily="2" charset="-122"/>
              </a:rPr>
              <a:t>：</a:t>
            </a:r>
            <a:r>
              <a:rPr lang="zh-CN" altLang="en-US" sz="2200" b="1" smtClean="0">
                <a:solidFill>
                  <a:schemeClr val="bg2"/>
                </a:solidFill>
                <a:ea typeface="宋体" panose="02010600030101010101" pitchFamily="2" charset="-122"/>
              </a:rPr>
              <a:t>建立教育部数字图书馆工程研究中心，设立数字图书馆前沿技术专业，开设研究生学历教育</a:t>
            </a:r>
            <a:endParaRPr lang="zh-CN" altLang="en-US" sz="2200" b="1" smtClean="0">
              <a:solidFill>
                <a:schemeClr val="folHlink"/>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71600" y="304800"/>
            <a:ext cx="5867400" cy="874713"/>
          </a:xfrm>
        </p:spPr>
        <p:txBody>
          <a:bodyPr/>
          <a:lstStyle/>
          <a:p>
            <a:r>
              <a:rPr lang="zh-CN" altLang="en-US" smtClean="0">
                <a:ea typeface="宋体" panose="02010600030101010101" pitchFamily="2" charset="-122"/>
              </a:rPr>
              <a:t>培训体系</a:t>
            </a:r>
            <a:r>
              <a:rPr lang="en-US" altLang="zh-CN" smtClean="0">
                <a:ea typeface="宋体" panose="02010600030101010101" pitchFamily="2" charset="-122"/>
              </a:rPr>
              <a:t>-</a:t>
            </a:r>
            <a:r>
              <a:rPr lang="zh-CN" altLang="en-US" sz="3600" smtClean="0">
                <a:ea typeface="宋体" panose="02010600030101010101" pitchFamily="2" charset="-122"/>
              </a:rPr>
              <a:t>形式</a:t>
            </a:r>
          </a:p>
        </p:txBody>
      </p:sp>
      <p:sp>
        <p:nvSpPr>
          <p:cNvPr id="11267" name="Rectangle 3"/>
          <p:cNvSpPr>
            <a:spLocks noGrp="1" noChangeArrowheads="1"/>
          </p:cNvSpPr>
          <p:nvPr>
            <p:ph type="body" idx="1"/>
          </p:nvPr>
        </p:nvSpPr>
        <p:spPr>
          <a:xfrm>
            <a:off x="381000" y="1371600"/>
            <a:ext cx="8382000" cy="4953000"/>
          </a:xfrm>
        </p:spPr>
        <p:txBody>
          <a:bodyPr/>
          <a:lstStyle/>
          <a:p>
            <a:pPr>
              <a:lnSpc>
                <a:spcPct val="110000"/>
              </a:lnSpc>
              <a:spcBef>
                <a:spcPct val="15000"/>
              </a:spcBef>
              <a:spcAft>
                <a:spcPct val="10000"/>
              </a:spcAft>
              <a:buFont typeface="Wingdings" panose="05000000000000000000" pitchFamily="2" charset="2"/>
              <a:buNone/>
            </a:pPr>
            <a:r>
              <a:rPr lang="zh-CN" altLang="en-US" sz="2400" b="1" smtClean="0">
                <a:solidFill>
                  <a:schemeClr val="folHlink"/>
                </a:solidFill>
                <a:ea typeface="宋体" panose="02010600030101010101" pitchFamily="2" charset="-122"/>
              </a:rPr>
              <a:t> </a:t>
            </a:r>
            <a:r>
              <a:rPr lang="zh-CN" altLang="en-US" sz="2400" b="1" smtClean="0">
                <a:solidFill>
                  <a:srgbClr val="000000"/>
                </a:solidFill>
                <a:ea typeface="宋体" panose="02010600030101010101" pitchFamily="2" charset="-122"/>
              </a:rPr>
              <a:t>依</a:t>
            </a:r>
            <a:r>
              <a:rPr lang="en-US" altLang="zh-CN" sz="2400" b="1" smtClean="0">
                <a:solidFill>
                  <a:srgbClr val="000000"/>
                </a:solidFill>
                <a:ea typeface="宋体" panose="02010600030101010101" pitchFamily="2" charset="-122"/>
              </a:rPr>
              <a:t>CADAL</a:t>
            </a:r>
            <a:r>
              <a:rPr lang="zh-CN" altLang="en-US" sz="2400" b="1" smtClean="0">
                <a:solidFill>
                  <a:srgbClr val="000000"/>
                </a:solidFill>
                <a:ea typeface="宋体" panose="02010600030101010101" pitchFamily="2" charset="-122"/>
              </a:rPr>
              <a:t>工作规划和建设重点，分阶段和梯次启动培训：</a:t>
            </a:r>
          </a:p>
          <a:p>
            <a:pPr>
              <a:lnSpc>
                <a:spcPct val="110000"/>
              </a:lnSpc>
              <a:spcBef>
                <a:spcPct val="15000"/>
              </a:spcBef>
              <a:spcAft>
                <a:spcPct val="10000"/>
              </a:spcAft>
            </a:pPr>
            <a:r>
              <a:rPr lang="zh-CN" altLang="en-US" sz="2000" b="1" smtClean="0">
                <a:solidFill>
                  <a:srgbClr val="CC0000"/>
                </a:solidFill>
                <a:ea typeface="宋体" panose="02010600030101010101" pitchFamily="2" charset="-122"/>
              </a:rPr>
              <a:t>数字图书馆理论及技术应用之基地培训</a:t>
            </a:r>
          </a:p>
          <a:p>
            <a:pPr lvl="1">
              <a:lnSpc>
                <a:spcPct val="110000"/>
              </a:lnSpc>
              <a:spcBef>
                <a:spcPct val="15000"/>
              </a:spcBef>
              <a:spcAft>
                <a:spcPct val="10000"/>
              </a:spcAft>
            </a:pPr>
            <a:r>
              <a:rPr lang="zh-CN" altLang="en-US" sz="1800" b="1" smtClean="0">
                <a:solidFill>
                  <a:schemeClr val="bg2"/>
                </a:solidFill>
                <a:ea typeface="宋体" panose="02010600030101010101" pitchFamily="2" charset="-122"/>
              </a:rPr>
              <a:t>全面解读数字图书馆理论、技术、实践应用以及数字图书馆前沿问题</a:t>
            </a:r>
          </a:p>
          <a:p>
            <a:pPr>
              <a:lnSpc>
                <a:spcPct val="110000"/>
              </a:lnSpc>
              <a:spcBef>
                <a:spcPct val="15000"/>
              </a:spcBef>
              <a:spcAft>
                <a:spcPct val="10000"/>
              </a:spcAft>
            </a:pPr>
            <a:r>
              <a:rPr lang="zh-CN" altLang="en-US" sz="2000" b="1" smtClean="0">
                <a:solidFill>
                  <a:srgbClr val="CC0000"/>
                </a:solidFill>
                <a:ea typeface="宋体" panose="02010600030101010101" pitchFamily="2" charset="-122"/>
              </a:rPr>
              <a:t>资源建设数字化技术、标准规范等培训</a:t>
            </a:r>
          </a:p>
          <a:p>
            <a:pPr lvl="1">
              <a:lnSpc>
                <a:spcPct val="110000"/>
              </a:lnSpc>
              <a:spcBef>
                <a:spcPct val="15000"/>
              </a:spcBef>
              <a:spcAft>
                <a:spcPct val="10000"/>
              </a:spcAft>
            </a:pPr>
            <a:r>
              <a:rPr lang="zh-CN" altLang="en-US" sz="1800" b="1" smtClean="0">
                <a:solidFill>
                  <a:schemeClr val="bg2"/>
                </a:solidFill>
                <a:ea typeface="宋体" panose="02010600030101010101" pitchFamily="2" charset="-122"/>
              </a:rPr>
              <a:t>结合</a:t>
            </a:r>
            <a:r>
              <a:rPr lang="en-US" altLang="zh-CN" sz="1800" b="1" smtClean="0">
                <a:solidFill>
                  <a:schemeClr val="bg2"/>
                </a:solidFill>
                <a:ea typeface="宋体" panose="02010600030101010101" pitchFamily="2" charset="-122"/>
              </a:rPr>
              <a:t>CADAL</a:t>
            </a:r>
            <a:r>
              <a:rPr lang="zh-CN" altLang="en-US" sz="1800" b="1" smtClean="0">
                <a:solidFill>
                  <a:schemeClr val="bg2"/>
                </a:solidFill>
                <a:ea typeface="宋体" panose="02010600030101010101" pitchFamily="2" charset="-122"/>
              </a:rPr>
              <a:t>资源数字化加工，进行参建单位数据制作格式规范、制作方法、品质要求等培训</a:t>
            </a:r>
          </a:p>
          <a:p>
            <a:pPr>
              <a:lnSpc>
                <a:spcPct val="110000"/>
              </a:lnSpc>
              <a:spcBef>
                <a:spcPct val="15000"/>
              </a:spcBef>
              <a:spcAft>
                <a:spcPct val="10000"/>
              </a:spcAft>
            </a:pPr>
            <a:r>
              <a:rPr lang="zh-CN" altLang="en-US" sz="2000" b="1" smtClean="0">
                <a:solidFill>
                  <a:srgbClr val="CC0000"/>
                </a:solidFill>
                <a:ea typeface="宋体" panose="02010600030101010101" pitchFamily="2" charset="-122"/>
              </a:rPr>
              <a:t>馆员业务实践实地交流提升之挂职培训</a:t>
            </a:r>
          </a:p>
          <a:p>
            <a:pPr lvl="1">
              <a:lnSpc>
                <a:spcPct val="110000"/>
              </a:lnSpc>
              <a:spcBef>
                <a:spcPct val="15000"/>
              </a:spcBef>
              <a:spcAft>
                <a:spcPct val="10000"/>
              </a:spcAft>
            </a:pPr>
            <a:r>
              <a:rPr lang="zh-CN" altLang="en-US" sz="1800" b="1" smtClean="0">
                <a:solidFill>
                  <a:schemeClr val="bg2"/>
                </a:solidFill>
                <a:ea typeface="宋体" panose="02010600030101010101" pitchFamily="2" charset="-122"/>
              </a:rPr>
              <a:t>以挂职培训的形式，与边远地区以及需要提升服务的图书馆开展专业馆员业务实践的实地交流和培训</a:t>
            </a:r>
            <a:r>
              <a:rPr lang="zh-CN" altLang="en-US" smtClean="0">
                <a:ea typeface="宋体" panose="02010600030101010101" pitchFamily="2" charset="-122"/>
              </a:rPr>
              <a:t> </a:t>
            </a:r>
            <a:endParaRPr lang="zh-CN" altLang="en-US" sz="1600" b="1" smtClean="0">
              <a:solidFill>
                <a:schemeClr val="folHlink"/>
              </a:solidFill>
              <a:ea typeface="宋体" panose="02010600030101010101" pitchFamily="2" charset="-122"/>
            </a:endParaRPr>
          </a:p>
          <a:p>
            <a:pPr>
              <a:lnSpc>
                <a:spcPct val="110000"/>
              </a:lnSpc>
              <a:spcBef>
                <a:spcPct val="15000"/>
              </a:spcBef>
              <a:spcAft>
                <a:spcPct val="10000"/>
              </a:spcAft>
            </a:pPr>
            <a:r>
              <a:rPr lang="zh-CN" altLang="en-US" sz="2000" b="1" smtClean="0">
                <a:solidFill>
                  <a:srgbClr val="CC0000"/>
                </a:solidFill>
                <a:ea typeface="宋体" panose="02010600030101010101" pitchFamily="2" charset="-122"/>
              </a:rPr>
              <a:t>馆员业务考察学习交流提升之访问培训</a:t>
            </a:r>
          </a:p>
          <a:p>
            <a:pPr lvl="1">
              <a:lnSpc>
                <a:spcPct val="110000"/>
              </a:lnSpc>
              <a:spcBef>
                <a:spcPct val="15000"/>
              </a:spcBef>
              <a:spcAft>
                <a:spcPct val="10000"/>
              </a:spcAft>
            </a:pPr>
            <a:r>
              <a:rPr lang="zh-CN" altLang="en-US" sz="1800" b="1" smtClean="0">
                <a:solidFill>
                  <a:schemeClr val="bg2"/>
                </a:solidFill>
                <a:ea typeface="宋体" panose="02010600030101010101" pitchFamily="2" charset="-122"/>
              </a:rPr>
              <a:t>选派馆员到其他图书馆实地进行短期学习和交流，也可选派有经验的馆员走进图书馆巡讲活动</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220011"/>
      </a:dk1>
      <a:lt1>
        <a:srgbClr val="336699"/>
      </a:lt1>
      <a:dk2>
        <a:srgbClr val="000066"/>
      </a:dk2>
      <a:lt2>
        <a:srgbClr val="336699"/>
      </a:lt2>
      <a:accent1>
        <a:srgbClr val="003399"/>
      </a:accent1>
      <a:accent2>
        <a:srgbClr val="3366CC"/>
      </a:accent2>
      <a:accent3>
        <a:srgbClr val="AAAAB8"/>
      </a:accent3>
      <a:accent4>
        <a:srgbClr val="2A5682"/>
      </a:accent4>
      <a:accent5>
        <a:srgbClr val="AAADCA"/>
      </a:accent5>
      <a:accent6>
        <a:srgbClr val="2D5CB9"/>
      </a:accent6>
      <a:hlink>
        <a:srgbClr val="336699"/>
      </a:hlink>
      <a:folHlink>
        <a:srgbClr val="0033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220011"/>
        </a:dk1>
        <a:lt1>
          <a:srgbClr val="336699"/>
        </a:lt1>
        <a:dk2>
          <a:srgbClr val="000066"/>
        </a:dk2>
        <a:lt2>
          <a:srgbClr val="336699"/>
        </a:lt2>
        <a:accent1>
          <a:srgbClr val="003399"/>
        </a:accent1>
        <a:accent2>
          <a:srgbClr val="3366CC"/>
        </a:accent2>
        <a:accent3>
          <a:srgbClr val="AAAAB8"/>
        </a:accent3>
        <a:accent4>
          <a:srgbClr val="2A5682"/>
        </a:accent4>
        <a:accent5>
          <a:srgbClr val="AAADCA"/>
        </a:accent5>
        <a:accent6>
          <a:srgbClr val="2D5CB9"/>
        </a:accent6>
        <a:hlink>
          <a:srgbClr val="336699"/>
        </a:hlink>
        <a:folHlink>
          <a:srgbClr val="003366"/>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1378</TotalTime>
  <Words>3127</Words>
  <Application>Microsoft Office PowerPoint</Application>
  <PresentationFormat>全屏显示(4:3)</PresentationFormat>
  <Paragraphs>184</Paragraphs>
  <Slides>26</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26</vt:i4>
      </vt:variant>
    </vt:vector>
  </HeadingPairs>
  <TitlesOfParts>
    <vt:vector size="36" baseType="lpstr">
      <vt:lpstr>Times New Roman</vt:lpstr>
      <vt:lpstr>Arial</vt:lpstr>
      <vt:lpstr>Wingdings</vt:lpstr>
      <vt:lpstr>Calibri</vt:lpstr>
      <vt:lpstr>宋体</vt:lpstr>
      <vt:lpstr>华文行楷</vt:lpstr>
      <vt:lpstr>华文中宋</vt:lpstr>
      <vt:lpstr>Berlin Sans FB</vt:lpstr>
      <vt:lpstr>MS UI Gothic</vt:lpstr>
      <vt:lpstr>Default Design</vt:lpstr>
      <vt:lpstr>    CADAL Training and Management System        CADAL二期建设项目培训管理体系</vt:lpstr>
      <vt:lpstr>主要内容</vt:lpstr>
      <vt:lpstr>建设意义</vt:lpstr>
      <vt:lpstr>建设思路</vt:lpstr>
      <vt:lpstr>建设目标</vt:lpstr>
      <vt:lpstr>组织框架</vt:lpstr>
      <vt:lpstr>组织框架</vt:lpstr>
      <vt:lpstr>整体规划</vt:lpstr>
      <vt:lpstr>培训体系-形式</vt:lpstr>
      <vt:lpstr>培训体系-类型</vt:lpstr>
      <vt:lpstr>培训体系-内容</vt:lpstr>
      <vt:lpstr>培训方式</vt:lpstr>
      <vt:lpstr>培训安排和师资</vt:lpstr>
      <vt:lpstr>培训项目成效评估</vt:lpstr>
      <vt:lpstr>相关机制/举措</vt:lpstr>
      <vt:lpstr>第一期应用技术培训班</vt:lpstr>
      <vt:lpstr>第一期应用技术培训班举办情况</vt:lpstr>
      <vt:lpstr>学员情况和组织规划</vt:lpstr>
      <vt:lpstr>相关组织文档</vt:lpstr>
      <vt:lpstr>培训场景-教师风采</vt:lpstr>
      <vt:lpstr>培训场景-分组实践</vt:lpstr>
      <vt:lpstr>代表发言</vt:lpstr>
      <vt:lpstr>颁发结业证书</vt:lpstr>
      <vt:lpstr>学员小结/业务实践计划展示</vt:lpstr>
      <vt:lpstr>学员反馈-摘录</vt:lpstr>
      <vt:lpstr>THANKS！</vt:lpstr>
    </vt:vector>
  </TitlesOfParts>
  <Company>Hot Chilli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Headline Here</dc:title>
  <dc:creator>Selma</dc:creator>
  <cp:lastModifiedBy>Kit</cp:lastModifiedBy>
  <cp:revision>51</cp:revision>
  <dcterms:created xsi:type="dcterms:W3CDTF">2002-02-21T04:34:32Z</dcterms:created>
  <dcterms:modified xsi:type="dcterms:W3CDTF">2019-09-26T04:40:04Z</dcterms:modified>
</cp:coreProperties>
</file>